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28" r:id="rId3"/>
    <p:sldId id="259" r:id="rId4"/>
    <p:sldId id="257" r:id="rId5"/>
    <p:sldId id="262" r:id="rId6"/>
    <p:sldId id="269" r:id="rId7"/>
    <p:sldId id="284" r:id="rId8"/>
    <p:sldId id="258" r:id="rId9"/>
    <p:sldId id="294" r:id="rId10"/>
    <p:sldId id="270" r:id="rId11"/>
    <p:sldId id="295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87" r:id="rId22"/>
    <p:sldId id="288" r:id="rId23"/>
    <p:sldId id="289" r:id="rId24"/>
    <p:sldId id="290" r:id="rId25"/>
    <p:sldId id="291" r:id="rId26"/>
    <p:sldId id="292" r:id="rId27"/>
    <p:sldId id="305" r:id="rId28"/>
    <p:sldId id="306" r:id="rId29"/>
    <p:sldId id="308" r:id="rId30"/>
    <p:sldId id="307" r:id="rId31"/>
    <p:sldId id="312" r:id="rId32"/>
    <p:sldId id="309" r:id="rId33"/>
    <p:sldId id="310" r:id="rId34"/>
    <p:sldId id="311" r:id="rId35"/>
    <p:sldId id="315" r:id="rId36"/>
    <p:sldId id="316" r:id="rId37"/>
    <p:sldId id="314" r:id="rId38"/>
    <p:sldId id="319" r:id="rId39"/>
    <p:sldId id="320" r:id="rId40"/>
    <p:sldId id="321" r:id="rId41"/>
    <p:sldId id="322" r:id="rId42"/>
    <p:sldId id="323" r:id="rId43"/>
    <p:sldId id="324" r:id="rId44"/>
    <p:sldId id="329" r:id="rId45"/>
    <p:sldId id="325" r:id="rId46"/>
    <p:sldId id="326" r:id="rId47"/>
    <p:sldId id="318" r:id="rId48"/>
    <p:sldId id="313" r:id="rId49"/>
    <p:sldId id="327" r:id="rId50"/>
    <p:sldId id="31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8D6"/>
    <a:srgbClr val="006885"/>
    <a:srgbClr val="599DB0"/>
    <a:srgbClr val="DBA510"/>
    <a:srgbClr val="066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uong%20Nguyen\Downloads\demo-top1000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uong%20Nguyen\Downloads\demo-top200csv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Biểu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domain </a:t>
            </a:r>
            <a:r>
              <a:rPr lang="en-US" baseline="0" dirty="0" err="1"/>
              <a:t>mà</a:t>
            </a:r>
            <a:r>
              <a:rPr lang="en-US" baseline="0" dirty="0"/>
              <a:t> google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tracking </a:t>
            </a:r>
            <a:r>
              <a:rPr lang="en-US" baseline="0" dirty="0" err="1"/>
              <a:t>trong</a:t>
            </a:r>
            <a:r>
              <a:rPr lang="en-US" baseline="0" dirty="0"/>
              <a:t> top1000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05-4C18-92A9-515C03CC650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05-4C18-92A9-515C03CC650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05-4C18-92A9-515C03CC650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05-4C18-92A9-515C03CC650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505-4C18-92A9-515C03CC650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505-4C18-92A9-515C03CC650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505-4C18-92A9-515C03CC650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505-4C18-92A9-515C03CC650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505-4C18-92A9-515C03CC650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'demo-top1000'!$A$1:$A$9</c:f>
              <c:strCache>
                <c:ptCount val="9"/>
                <c:pt idx="0">
                  <c:v>googletagservices.com</c:v>
                </c:pt>
                <c:pt idx="1">
                  <c:v>doubleclick.net</c:v>
                </c:pt>
                <c:pt idx="2">
                  <c:v>google.com</c:v>
                </c:pt>
                <c:pt idx="3">
                  <c:v>googleadservices.com</c:v>
                </c:pt>
                <c:pt idx="4">
                  <c:v>googlesyndication.com</c:v>
                </c:pt>
                <c:pt idx="5">
                  <c:v>gstatic.com</c:v>
                </c:pt>
                <c:pt idx="6">
                  <c:v>google-analytics.com</c:v>
                </c:pt>
                <c:pt idx="7">
                  <c:v>googleapis.com</c:v>
                </c:pt>
                <c:pt idx="8">
                  <c:v>googletagmanager.com</c:v>
                </c:pt>
              </c:strCache>
            </c:strRef>
          </c:cat>
          <c:val>
            <c:numRef>
              <c:f>'demo-top1000'!$B$1:$B$9</c:f>
              <c:numCache>
                <c:formatCode>General</c:formatCode>
                <c:ptCount val="9"/>
                <c:pt idx="0">
                  <c:v>46</c:v>
                </c:pt>
                <c:pt idx="1">
                  <c:v>375</c:v>
                </c:pt>
                <c:pt idx="2">
                  <c:v>424</c:v>
                </c:pt>
                <c:pt idx="3">
                  <c:v>70</c:v>
                </c:pt>
                <c:pt idx="4">
                  <c:v>169</c:v>
                </c:pt>
                <c:pt idx="5">
                  <c:v>351</c:v>
                </c:pt>
                <c:pt idx="6">
                  <c:v>375</c:v>
                </c:pt>
                <c:pt idx="7">
                  <c:v>388</c:v>
                </c:pt>
                <c:pt idx="8">
                  <c:v>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505-4C18-92A9-515C03CC650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Biểu đồ các domain mà google sử dụng để tracking trong top200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160-4967-95FB-702E9DB8A3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160-4967-95FB-702E9DB8A3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160-4967-95FB-702E9DB8A3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160-4967-95FB-702E9DB8A3B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160-4967-95FB-702E9DB8A3B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160-4967-95FB-702E9DB8A3B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160-4967-95FB-702E9DB8A3B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160-4967-95FB-702E9DB8A3B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160-4967-95FB-702E9DB8A3B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'demo-top200csv'!$A$1:$A$9</c:f>
              <c:strCache>
                <c:ptCount val="9"/>
                <c:pt idx="0">
                  <c:v>googleadservices.com</c:v>
                </c:pt>
                <c:pt idx="1">
                  <c:v>googletagservices.com</c:v>
                </c:pt>
                <c:pt idx="2">
                  <c:v>googletagmanager.com</c:v>
                </c:pt>
                <c:pt idx="3">
                  <c:v>googleapis.com</c:v>
                </c:pt>
                <c:pt idx="4">
                  <c:v>google-analytics.com</c:v>
                </c:pt>
                <c:pt idx="5">
                  <c:v>googlesyndication.com</c:v>
                </c:pt>
                <c:pt idx="6">
                  <c:v>gstatic.com</c:v>
                </c:pt>
                <c:pt idx="7">
                  <c:v>doubleclick.net</c:v>
                </c:pt>
                <c:pt idx="8">
                  <c:v>google.com</c:v>
                </c:pt>
              </c:strCache>
            </c:strRef>
          </c:cat>
          <c:val>
            <c:numRef>
              <c:f>'demo-top200csv'!$B$1:$B$9</c:f>
              <c:numCache>
                <c:formatCode>General</c:formatCode>
                <c:ptCount val="9"/>
                <c:pt idx="0">
                  <c:v>39</c:v>
                </c:pt>
                <c:pt idx="1">
                  <c:v>50</c:v>
                </c:pt>
                <c:pt idx="2">
                  <c:v>119</c:v>
                </c:pt>
                <c:pt idx="3">
                  <c:v>119</c:v>
                </c:pt>
                <c:pt idx="4">
                  <c:v>135</c:v>
                </c:pt>
                <c:pt idx="5">
                  <c:v>141</c:v>
                </c:pt>
                <c:pt idx="6">
                  <c:v>165</c:v>
                </c:pt>
                <c:pt idx="7">
                  <c:v>238</c:v>
                </c:pt>
                <c:pt idx="8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160-4967-95FB-702E9DB8A3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F61A-E5ED-BC82-1E82-860109259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9574C-A60D-2C4A-6734-E1BBDB586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C496C-6CF2-91B2-5E58-C5055418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6855-CF8B-70C5-2819-BAB2BD43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D282C-2767-5667-7BA6-1E97A564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9A8E-DA31-A89F-86C7-1307B823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DD1D9-9A82-25C9-AEB3-20EE30231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CA3D4-7A70-457C-52A5-D5CCE83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DB6DB-1BAF-E5AC-2E14-B2E3918A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B1217-71CC-9CED-F6BF-BF1E00B9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8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BFB00-C94C-AE8D-3613-B435D8905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4BAE5-55B1-3BFD-114B-4D9A5BF64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1289-8E59-C1FB-A5A5-9369FB818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CDEFC-873B-2CD5-BB9C-D72B93F8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76FD2-17FF-8DB2-28C6-E805EBC5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3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F6AB-56CC-DB2D-7D17-7AF4C0E2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3F29-43A9-F447-9418-AA7B708D2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2870-9920-1272-436F-45E463A7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7AAE4-05C0-4106-271C-3F8102B6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477A4-368E-D8D3-1B3F-7BE11C70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9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5CB8-4C11-9BDE-1BA9-C7A686D8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9E761-6817-8BEE-6B37-9A8E1958D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E43B-A6F0-2D4A-DBCF-82EFFD2F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31245-A983-9755-3F35-6D9AA467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757F5-2DAC-0E87-8471-FE61B3A1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3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52D1-D09B-7D52-F2AE-406F7BBB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562B-418F-5AF2-1ACD-DD27D2B89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E3C3-24E5-2212-551E-8BCC6271A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4D626-5F15-89BF-59D8-165A0019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D2690-092D-03FD-66B4-F2CF9DB9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9E617-23F9-CF45-1548-95F7B9B1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7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96BF-B495-DE93-80A1-7CDC6E33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CCDC3-3351-65CA-EF32-AC15C8C39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15F8A-008A-B971-75CA-1E270124C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B802D-D351-76E4-098B-B688E2EF6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86172-7288-3CB4-1809-C21BF5F8E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9A71D-496C-19C0-4F80-FA0A318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9C449-772F-4D46-B59A-04E44ABD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4D6F3-22AE-4084-4FC2-91C2CFE8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87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63C1-4554-D9C2-1FC5-8347D5B0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43D533-C2A5-5EFB-627D-DE29682D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A729D-9FA3-7F11-A76F-FE3F7505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1F569-15EA-B736-5122-25431758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13DC1-73F7-13B1-62C0-842BE6E6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A95CB-8D74-9E25-AA2E-968A7055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9B52-3FD6-5C19-E6BF-ED013DFD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6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4562-EBFF-237D-D8C6-9D1FCE0E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44DE-7824-B5FE-11E0-5D956FF42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71034-6687-672F-64C2-98630438D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E423A-5B93-2D7C-C637-C70EC2CE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9ECC5-D866-C18F-8F05-E2C5ECD4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636E1-F0A3-4EF5-847E-CEBB9613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02C5-C515-EE15-813C-9E9CD023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E4A78-6824-C230-0FC6-2C92254F7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33617-81C7-A26E-8FAD-CA841F002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80BC2-AE3E-6D62-7D50-31E7C9E0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71287-DABA-D634-7243-BD9473E7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28F73-05B9-83E5-D3B7-81090F11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98FEA-B653-C146-C010-954A3AA0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F33D7-6692-4861-51C0-43F1DAEDE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40903-3B7E-FFA4-EC0B-53E4CCEB0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0A2E0-EBDB-4641-8E17-97FA7C7434A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C2897-A26F-C131-0E21-3B39884F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A350-19CC-BE92-5274-7F24EA861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13F9C-9FA8-416B-9302-A1821E0B9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jp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3.jfi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id/coding-komputer-pengguna-komputer-1294361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d/coding-komputer-pengguna-komputer-129436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tgdesigner.blogspot.com/2012/03/renders-de-bonecos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tgdesigner.blogspot.com/2012/03/renders-de-bonecos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id/coding-komputer-pengguna-komputer-1294361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mtgdesigner.blogspot.com/2012/03/renders-de-bonecos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openxmlformats.org/officeDocument/2006/relationships/hyperlink" Target="https://mtgdesigner.blogspot.com/2012/03/renders-de-bonecos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.jpeg"/><Relationship Id="rId9" Type="http://schemas.openxmlformats.org/officeDocument/2006/relationships/hyperlink" Target="https://pixabay.com/id/coding-komputer-pengguna-komputer-129436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 flipH="1">
            <a:off x="0" y="5438176"/>
            <a:ext cx="12192000" cy="1419823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7E4C0F61-8D7E-8602-F017-F6492DEAC0C6}"/>
              </a:ext>
            </a:extLst>
          </p:cNvPr>
          <p:cNvSpPr/>
          <p:nvPr/>
        </p:nvSpPr>
        <p:spPr>
          <a:xfrm rot="4784578" flipV="1">
            <a:off x="-3732934" y="2755886"/>
            <a:ext cx="7643891" cy="1765240"/>
          </a:xfrm>
          <a:prstGeom prst="flowChartManualInput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190500" dist="114300" dir="6300000" sx="109000" sy="109000" algn="r" rotWithShape="0">
              <a:prstClr val="black">
                <a:alpha val="4000"/>
              </a:prstClr>
            </a:outerShdw>
            <a:reflection endPos="1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34A10-9194-96D7-8832-B8119A8D91D9}"/>
              </a:ext>
            </a:extLst>
          </p:cNvPr>
          <p:cNvSpPr txBox="1"/>
          <p:nvPr/>
        </p:nvSpPr>
        <p:spPr>
          <a:xfrm>
            <a:off x="1483360" y="251385"/>
            <a:ext cx="103835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6885"/>
                </a:solidFill>
              </a:rPr>
              <a:t>TRƯỜNG ĐẠI HỌC CÔNG NGHỆ THÔNG TIN</a:t>
            </a:r>
          </a:p>
          <a:p>
            <a:pPr algn="ctr"/>
            <a:r>
              <a:rPr lang="en-US" sz="2400" dirty="0">
                <a:solidFill>
                  <a:srgbClr val="006885"/>
                </a:solidFill>
              </a:rPr>
              <a:t>                                              KHOA MẠNG MÁY TÍNH VÀ TRUYỀN THÔNG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84E9A-D1BB-D7DD-DD9C-F675F6AA2ED5}"/>
              </a:ext>
            </a:extLst>
          </p:cNvPr>
          <p:cNvSpPr txBox="1"/>
          <p:nvPr/>
        </p:nvSpPr>
        <p:spPr>
          <a:xfrm>
            <a:off x="652400" y="1102212"/>
            <a:ext cx="10768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DBA5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WEB TRACKING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 flipH="1">
            <a:off x="0" y="5264457"/>
            <a:ext cx="12192000" cy="1593541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 descr="Lừa đảo trên Facebook ngày càng tăng - Báo Người lao động">
            <a:extLst>
              <a:ext uri="{FF2B5EF4-FFF2-40B4-BE49-F238E27FC236}">
                <a16:creationId xmlns:a16="http://schemas.microsoft.com/office/drawing/2014/main" id="{711437D1-FE88-0F90-C383-D96E03E57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04"/>
          <a:stretch/>
        </p:blipFill>
        <p:spPr bwMode="auto">
          <a:xfrm>
            <a:off x="4518660" y="2479770"/>
            <a:ext cx="6667500" cy="3679518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6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9472B9-983D-8644-D596-4BE00742C77D}"/>
              </a:ext>
            </a:extLst>
          </p:cNvPr>
          <p:cNvGrpSpPr/>
          <p:nvPr/>
        </p:nvGrpSpPr>
        <p:grpSpPr>
          <a:xfrm>
            <a:off x="460691" y="911068"/>
            <a:ext cx="11382378" cy="1946495"/>
            <a:chOff x="390524" y="2393120"/>
            <a:chExt cx="11382378" cy="1946495"/>
          </a:xfrm>
        </p:grpSpPr>
        <p:sp>
          <p:nvSpPr>
            <p:cNvPr id="11" name="!!2">
              <a:extLst>
                <a:ext uri="{FF2B5EF4-FFF2-40B4-BE49-F238E27FC236}">
                  <a16:creationId xmlns:a16="http://schemas.microsoft.com/office/drawing/2014/main" id="{1EFAECC6-EDA6-2F6C-0A5C-57688323A2CF}"/>
                </a:ext>
              </a:extLst>
            </p:cNvPr>
            <p:cNvSpPr/>
            <p:nvPr/>
          </p:nvSpPr>
          <p:spPr>
            <a:xfrm rot="5400000">
              <a:off x="5108465" y="-2324821"/>
              <a:ext cx="1946495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635AEA-5AAE-45F4-7728-7E7CEDBD1180}"/>
                </a:ext>
              </a:extLst>
            </p:cNvPr>
            <p:cNvSpPr txBox="1"/>
            <p:nvPr/>
          </p:nvSpPr>
          <p:spPr>
            <a:xfrm>
              <a:off x="817880" y="2393120"/>
              <a:ext cx="10668000" cy="167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Dùng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cookies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để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thu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thập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thông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tin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như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thói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quen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duyệt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web,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vị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trí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địa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lý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kiểu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thiết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bị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và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những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trang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truy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cập</a:t>
              </a:r>
              <a:endPara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Được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sử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dụng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rộng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rãi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nhất</a:t>
              </a:r>
              <a:endPara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y first animation! It's a cookie! by Gokce Kurt on Dribbble">
            <a:extLst>
              <a:ext uri="{FF2B5EF4-FFF2-40B4-BE49-F238E27FC236}">
                <a16:creationId xmlns:a16="http://schemas.microsoft.com/office/drawing/2014/main" id="{D228B97F-B88B-9992-1A98-680F1BF2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79503"/>
            <a:ext cx="4125596" cy="309419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1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BF22B2-60FD-5641-2526-AF1BBEE9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24757" r="19600" b="31425"/>
          <a:stretch/>
        </p:blipFill>
        <p:spPr>
          <a:xfrm>
            <a:off x="4174602" y="2341510"/>
            <a:ext cx="3842796" cy="2781918"/>
          </a:xfrm>
          <a:prstGeom prst="ellipse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9472B9-983D-8644-D596-4BE00742C77D}"/>
              </a:ext>
            </a:extLst>
          </p:cNvPr>
          <p:cNvGrpSpPr/>
          <p:nvPr/>
        </p:nvGrpSpPr>
        <p:grpSpPr>
          <a:xfrm>
            <a:off x="460691" y="911069"/>
            <a:ext cx="11382378" cy="699554"/>
            <a:chOff x="390524" y="2393120"/>
            <a:chExt cx="11382378" cy="1946495"/>
          </a:xfrm>
        </p:grpSpPr>
        <p:sp>
          <p:nvSpPr>
            <p:cNvPr id="11" name="!!2">
              <a:extLst>
                <a:ext uri="{FF2B5EF4-FFF2-40B4-BE49-F238E27FC236}">
                  <a16:creationId xmlns:a16="http://schemas.microsoft.com/office/drawing/2014/main" id="{1EFAECC6-EDA6-2F6C-0A5C-57688323A2CF}"/>
                </a:ext>
              </a:extLst>
            </p:cNvPr>
            <p:cNvSpPr/>
            <p:nvPr/>
          </p:nvSpPr>
          <p:spPr>
            <a:xfrm rot="5400000">
              <a:off x="5108465" y="-2324821"/>
              <a:ext cx="1946495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635AEA-5AAE-45F4-7728-7E7CEDBD1180}"/>
                </a:ext>
              </a:extLst>
            </p:cNvPr>
            <p:cNvSpPr txBox="1"/>
            <p:nvPr/>
          </p:nvSpPr>
          <p:spPr>
            <a:xfrm>
              <a:off x="817880" y="2393120"/>
              <a:ext cx="10668000" cy="1589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Khi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vào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một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website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sẽ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sử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dụng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để định danh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 dùng. 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y first animation! It's a cookie! by Gokce Kurt on Dribbble">
            <a:extLst>
              <a:ext uri="{FF2B5EF4-FFF2-40B4-BE49-F238E27FC236}">
                <a16:creationId xmlns:a16="http://schemas.microsoft.com/office/drawing/2014/main" id="{D228B97F-B88B-9992-1A98-680F1BF2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301" y="1936485"/>
            <a:ext cx="4789291" cy="35919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6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5802102" y="-4430343"/>
            <a:ext cx="699554" cy="1138237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5AEA-5AAE-45F4-7728-7E7CEDBD1180}"/>
              </a:ext>
            </a:extLst>
          </p:cNvPr>
          <p:cNvSpPr txBox="1"/>
          <p:nvPr/>
        </p:nvSpPr>
        <p:spPr>
          <a:xfrm>
            <a:off x="888047" y="911069"/>
            <a:ext cx="10668000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loại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là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thứ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nhất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thứ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3 (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tracked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E6E98-6241-312F-96C8-3555A7575BAA}"/>
              </a:ext>
            </a:extLst>
          </p:cNvPr>
          <p:cNvSpPr txBox="1"/>
          <p:nvPr/>
        </p:nvSpPr>
        <p:spPr>
          <a:xfrm>
            <a:off x="888047" y="4047288"/>
            <a:ext cx="3022266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thứ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nhất</a:t>
            </a:r>
            <a:endParaRPr lang="vi-VN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y first animation! It's a cookie! by Gokce Kurt on Dribbble">
            <a:extLst>
              <a:ext uri="{FF2B5EF4-FFF2-40B4-BE49-F238E27FC236}">
                <a16:creationId xmlns:a16="http://schemas.microsoft.com/office/drawing/2014/main" id="{D228B97F-B88B-9992-1A98-680F1BF2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8" y="1704255"/>
            <a:ext cx="3124045" cy="234303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658EE3-A1F6-AB51-9574-CEA39C010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24757" r="19600" b="31425"/>
          <a:stretch/>
        </p:blipFill>
        <p:spPr>
          <a:xfrm>
            <a:off x="7349923" y="1614389"/>
            <a:ext cx="3842796" cy="2781918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A46D5-54FE-6749-9A70-766FEA12FCF5}"/>
              </a:ext>
            </a:extLst>
          </p:cNvPr>
          <p:cNvSpPr txBox="1"/>
          <p:nvPr/>
        </p:nvSpPr>
        <p:spPr>
          <a:xfrm>
            <a:off x="7349923" y="4110684"/>
            <a:ext cx="4789991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thứ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3 (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tracked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93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E6E98-6241-312F-96C8-3555A7575BAA}"/>
              </a:ext>
            </a:extLst>
          </p:cNvPr>
          <p:cNvSpPr txBox="1"/>
          <p:nvPr/>
        </p:nvSpPr>
        <p:spPr>
          <a:xfrm>
            <a:off x="940133" y="3298249"/>
            <a:ext cx="3022266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lưu trữ những thông tin của người dùng khi người dùng đến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.</a:t>
            </a:r>
          </a:p>
        </p:txBody>
      </p:sp>
      <p:pic>
        <p:nvPicPr>
          <p:cNvPr id="6148" name="Picture 4" descr="My first animation! It's a cookie! by Gokce Kurt on Dribbble">
            <a:extLst>
              <a:ext uri="{FF2B5EF4-FFF2-40B4-BE49-F238E27FC236}">
                <a16:creationId xmlns:a16="http://schemas.microsoft.com/office/drawing/2014/main" id="{D228B97F-B88B-9992-1A98-680F1BF2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" y="955216"/>
            <a:ext cx="3124045" cy="234303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658EE3-A1F6-AB51-9574-CEA39C010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24757" r="19600" b="31425"/>
          <a:stretch/>
        </p:blipFill>
        <p:spPr>
          <a:xfrm>
            <a:off x="7402009" y="865350"/>
            <a:ext cx="3842796" cy="2781918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A46D5-54FE-6749-9A70-766FEA12FCF5}"/>
              </a:ext>
            </a:extLst>
          </p:cNvPr>
          <p:cNvSpPr txBox="1"/>
          <p:nvPr/>
        </p:nvSpPr>
        <p:spPr>
          <a:xfrm>
            <a:off x="7182090" y="3361644"/>
            <a:ext cx="4789991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của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thứ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3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chứ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k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hông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phải của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hiện tại người dùng đang truy cập</a:t>
            </a:r>
          </a:p>
        </p:txBody>
      </p:sp>
      <p:pic>
        <p:nvPicPr>
          <p:cNvPr id="15" name="Picture 14" descr="Icon&#10;&#10;Description automatically generated with low confidence">
            <a:extLst>
              <a:ext uri="{FF2B5EF4-FFF2-40B4-BE49-F238E27FC236}">
                <a16:creationId xmlns:a16="http://schemas.microsoft.com/office/drawing/2014/main" id="{84FAF1D4-B2CC-2518-4D19-DA70607D8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0447" y="2634538"/>
            <a:ext cx="4052247" cy="2469338"/>
          </a:xfrm>
          <a:prstGeom prst="rect">
            <a:avLst/>
          </a:prstGeom>
        </p:spPr>
      </p:pic>
      <p:pic>
        <p:nvPicPr>
          <p:cNvPr id="16" name="Picture 2" descr="google adsense animation by anil on Dribbble">
            <a:extLst>
              <a:ext uri="{FF2B5EF4-FFF2-40B4-BE49-F238E27FC236}">
                <a16:creationId xmlns:a16="http://schemas.microsoft.com/office/drawing/2014/main" id="{0AF4C1D7-EBC7-9ACB-9A70-2DC3F8F5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772" y="305807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10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7" y="962691"/>
            <a:ext cx="11382378" cy="1458343"/>
            <a:chOff x="453291" y="-2406142"/>
            <a:chExt cx="11382378" cy="4057811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4174502" y="-6009498"/>
              <a:ext cx="393995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992774" y="-2406142"/>
              <a:ext cx="10668000" cy="313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ebsite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đăng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kí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quảng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cáo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bên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thứ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3 (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google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,…), bên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thứ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3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sẽ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trả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lại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1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đoạn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scripts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để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chủ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gắn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vào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và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hiện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quảng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cáo</a:t>
              </a:r>
              <a:endPara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</p:grp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87765AA7-CC6C-6C93-2DF2-FBE30FF8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" y="2696855"/>
            <a:ext cx="4052247" cy="246933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50DF40F-91BB-B85D-08D9-BE4861729002}"/>
              </a:ext>
            </a:extLst>
          </p:cNvPr>
          <p:cNvSpPr/>
          <p:nvPr/>
        </p:nvSpPr>
        <p:spPr>
          <a:xfrm>
            <a:off x="3930389" y="3156521"/>
            <a:ext cx="4331222" cy="544958"/>
          </a:xfrm>
          <a:prstGeom prst="rightArrow">
            <a:avLst>
              <a:gd name="adj1" fmla="val 50000"/>
              <a:gd name="adj2" fmla="val 1944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Đăng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kí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quảng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cáo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290" name="Picture 2" descr="google adsense animation by anil on Dribbble">
            <a:extLst>
              <a:ext uri="{FF2B5EF4-FFF2-40B4-BE49-F238E27FC236}">
                <a16:creationId xmlns:a16="http://schemas.microsoft.com/office/drawing/2014/main" id="{19C05D4A-D847-EAAF-2E69-C7FA17541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336" y="25717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D625BA-1B0F-A6D7-FE0C-2B4F6124559F}"/>
              </a:ext>
            </a:extLst>
          </p:cNvPr>
          <p:cNvSpPr/>
          <p:nvPr/>
        </p:nvSpPr>
        <p:spPr>
          <a:xfrm flipH="1">
            <a:off x="3986269" y="4199920"/>
            <a:ext cx="4331222" cy="544958"/>
          </a:xfrm>
          <a:prstGeom prst="rightArrow">
            <a:avLst>
              <a:gd name="adj1" fmla="val 50000"/>
              <a:gd name="adj2" fmla="val 1944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Đoạn</a:t>
            </a:r>
            <a:r>
              <a:rPr lang="en-US" dirty="0">
                <a:solidFill>
                  <a:schemeClr val="accent1"/>
                </a:solidFill>
              </a:rPr>
              <a:t> scripts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DA486F-4C02-714F-4BE8-FB0741837FDB}"/>
              </a:ext>
            </a:extLst>
          </p:cNvPr>
          <p:cNvSpPr txBox="1"/>
          <p:nvPr/>
        </p:nvSpPr>
        <p:spPr>
          <a:xfrm>
            <a:off x="1143001" y="5018800"/>
            <a:ext cx="18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www.web1.com</a:t>
            </a:r>
          </a:p>
        </p:txBody>
      </p:sp>
    </p:spTree>
    <p:extLst>
      <p:ext uri="{BB962C8B-B14F-4D97-AF65-F5344CB8AC3E}">
        <p14:creationId xmlns:p14="http://schemas.microsoft.com/office/powerpoint/2010/main" val="426037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7" y="962690"/>
            <a:ext cx="11382378" cy="2735549"/>
            <a:chOff x="453291" y="-2406142"/>
            <a:chExt cx="11382378" cy="5440389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3922862" y="-5757857"/>
              <a:ext cx="444323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992774" y="-2406142"/>
              <a:ext cx="10668000" cy="5440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Khi người dùng truy cập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người dùng sẽ giao tiếp với máy c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hủ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của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website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và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nhận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bên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thứ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1. Nhưng trong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có những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scripts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sẽ điều hướng và làm người dùng giao tiếp 1 cách gián tiếp với những máy chủ bên thứ 3 và sinh ra những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bên thứ 3.</a:t>
              </a:r>
            </a:p>
          </p:txBody>
        </p:sp>
      </p:grp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87765AA7-CC6C-6C93-2DF2-FBE30FF8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65" y="2624016"/>
            <a:ext cx="2893695" cy="1763345"/>
          </a:xfrm>
          <a:prstGeom prst="rect">
            <a:avLst/>
          </a:prstGeom>
        </p:spPr>
      </p:pic>
      <p:pic>
        <p:nvPicPr>
          <p:cNvPr id="13316" name="Picture 4" descr="Animation computer editor monitor software flat Vector Image">
            <a:extLst>
              <a:ext uri="{FF2B5EF4-FFF2-40B4-BE49-F238E27FC236}">
                <a16:creationId xmlns:a16="http://schemas.microsoft.com/office/drawing/2014/main" id="{73D1C482-3F40-111C-EA55-CDB8CBE87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46"/>
          <a:stretch/>
        </p:blipFill>
        <p:spPr bwMode="auto">
          <a:xfrm>
            <a:off x="891540" y="3407125"/>
            <a:ext cx="2057400" cy="17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28CE869-9619-2F0E-49DF-81D0D50D53C1}"/>
              </a:ext>
            </a:extLst>
          </p:cNvPr>
          <p:cNvSpPr/>
          <p:nvPr/>
        </p:nvSpPr>
        <p:spPr>
          <a:xfrm rot="21258873">
            <a:off x="3491043" y="3239224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Giao </a:t>
            </a:r>
            <a:r>
              <a:rPr lang="en-US" dirty="0" err="1">
                <a:solidFill>
                  <a:schemeClr val="accent1"/>
                </a:solidFill>
              </a:rPr>
              <a:t>tiếp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0D4846-EF61-CF3B-45E6-238F86368B6A}"/>
              </a:ext>
            </a:extLst>
          </p:cNvPr>
          <p:cNvSpPr/>
          <p:nvPr/>
        </p:nvSpPr>
        <p:spPr>
          <a:xfrm rot="21253352" flipH="1">
            <a:off x="3555813" y="3651646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Cookies </a:t>
            </a:r>
            <a:r>
              <a:rPr lang="en-US" dirty="0" err="1">
                <a:solidFill>
                  <a:schemeClr val="accent1"/>
                </a:solidFill>
              </a:rPr>
              <a:t>bên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thứ</a:t>
            </a:r>
            <a:r>
              <a:rPr lang="en-US" dirty="0">
                <a:solidFill>
                  <a:schemeClr val="accent1"/>
                </a:solidFill>
              </a:rPr>
              <a:t> 1</a:t>
            </a:r>
          </a:p>
        </p:txBody>
      </p:sp>
      <p:pic>
        <p:nvPicPr>
          <p:cNvPr id="13318" name="Picture 6" descr="نحوه نصب و پیکربندی سرویس WDS">
            <a:extLst>
              <a:ext uri="{FF2B5EF4-FFF2-40B4-BE49-F238E27FC236}">
                <a16:creationId xmlns:a16="http://schemas.microsoft.com/office/drawing/2014/main" id="{ADF6615E-349D-36C8-213F-0FFBA703E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15448" r="29093" b="13981"/>
          <a:stretch/>
        </p:blipFill>
        <p:spPr bwMode="auto">
          <a:xfrm>
            <a:off x="9014659" y="4711081"/>
            <a:ext cx="1717675" cy="168380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CAF08E7-6230-4647-C87E-1D1302D66C0C}"/>
              </a:ext>
            </a:extLst>
          </p:cNvPr>
          <p:cNvSpPr/>
          <p:nvPr/>
        </p:nvSpPr>
        <p:spPr>
          <a:xfrm rot="456222">
            <a:off x="3614416" y="4624532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Giao </a:t>
            </a:r>
            <a:r>
              <a:rPr lang="en-US" dirty="0" err="1">
                <a:solidFill>
                  <a:schemeClr val="accent1"/>
                </a:solidFill>
              </a:rPr>
              <a:t>tiếp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B380F4-F05A-73D2-A747-4D4406667B58}"/>
              </a:ext>
            </a:extLst>
          </p:cNvPr>
          <p:cNvSpPr/>
          <p:nvPr/>
        </p:nvSpPr>
        <p:spPr>
          <a:xfrm rot="429570" flipH="1">
            <a:off x="3298506" y="5076884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Cookies </a:t>
            </a:r>
            <a:r>
              <a:rPr lang="en-US" dirty="0" err="1">
                <a:solidFill>
                  <a:schemeClr val="accent1"/>
                </a:solidFill>
              </a:rPr>
              <a:t>bên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thứ</a:t>
            </a:r>
            <a:r>
              <a:rPr lang="en-US" dirty="0">
                <a:solidFill>
                  <a:schemeClr val="accent1"/>
                </a:solidFill>
              </a:rPr>
              <a:t>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B1086D-FFAD-6271-DF59-22F22032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2" y="3627109"/>
            <a:ext cx="557208" cy="418147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09AE1A-D95E-4BBA-CDB3-2D11ADDA8F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24757" r="19600" b="31425"/>
          <a:stretch/>
        </p:blipFill>
        <p:spPr>
          <a:xfrm rot="908568">
            <a:off x="7001578" y="5368614"/>
            <a:ext cx="752992" cy="545114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DEE647-24CB-7BBF-EE79-9944B246EC75}"/>
              </a:ext>
            </a:extLst>
          </p:cNvPr>
          <p:cNvSpPr txBox="1"/>
          <p:nvPr/>
        </p:nvSpPr>
        <p:spPr>
          <a:xfrm>
            <a:off x="1371600" y="5069840"/>
            <a:ext cx="104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3263C-B20C-6318-9110-A86DCDC44876}"/>
              </a:ext>
            </a:extLst>
          </p:cNvPr>
          <p:cNvSpPr txBox="1"/>
          <p:nvPr/>
        </p:nvSpPr>
        <p:spPr>
          <a:xfrm>
            <a:off x="8994774" y="4316946"/>
            <a:ext cx="18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www.web1.com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E35E8-9158-0144-EFD6-84DF254ECE58}"/>
              </a:ext>
            </a:extLst>
          </p:cNvPr>
          <p:cNvSpPr txBox="1"/>
          <p:nvPr/>
        </p:nvSpPr>
        <p:spPr>
          <a:xfrm>
            <a:off x="9014659" y="6304002"/>
            <a:ext cx="18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doubleclick.com</a:t>
            </a:r>
          </a:p>
        </p:txBody>
      </p:sp>
    </p:spTree>
    <p:extLst>
      <p:ext uri="{BB962C8B-B14F-4D97-AF65-F5344CB8AC3E}">
        <p14:creationId xmlns:p14="http://schemas.microsoft.com/office/powerpoint/2010/main" val="37412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7" y="962690"/>
            <a:ext cx="11382378" cy="2680111"/>
            <a:chOff x="453291" y="-2406142"/>
            <a:chExt cx="11382378" cy="5440389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3922862" y="-5757857"/>
              <a:ext cx="444323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992774" y="-2406142"/>
              <a:ext cx="10668000" cy="5440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Và từ đây, khi người dùng truy cập vào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thứ 2,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thứ 2 cũng đặt quảng cáo như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1 thì  trình duyệt của người dùng sẽ gửi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bên thứ 3 lúc nãy cho máy chủ bên thứ 3 và họ sẽ có những hoạt động duyệt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của người dùng =&gt; sở thích của người dùng =&gt; quảng cáo</a:t>
              </a:r>
            </a:p>
          </p:txBody>
        </p:sp>
      </p:grpSp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87765AA7-CC6C-6C93-2DF2-FBE30FF8E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65" y="2624016"/>
            <a:ext cx="2893695" cy="1763345"/>
          </a:xfrm>
          <a:prstGeom prst="rect">
            <a:avLst/>
          </a:prstGeom>
        </p:spPr>
      </p:pic>
      <p:pic>
        <p:nvPicPr>
          <p:cNvPr id="13316" name="Picture 4" descr="Animation computer editor monitor software flat Vector Image">
            <a:extLst>
              <a:ext uri="{FF2B5EF4-FFF2-40B4-BE49-F238E27FC236}">
                <a16:creationId xmlns:a16="http://schemas.microsoft.com/office/drawing/2014/main" id="{73D1C482-3F40-111C-EA55-CDB8CBE87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46"/>
          <a:stretch/>
        </p:blipFill>
        <p:spPr bwMode="auto">
          <a:xfrm>
            <a:off x="891540" y="3407125"/>
            <a:ext cx="2057400" cy="17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28CE869-9619-2F0E-49DF-81D0D50D53C1}"/>
              </a:ext>
            </a:extLst>
          </p:cNvPr>
          <p:cNvSpPr/>
          <p:nvPr/>
        </p:nvSpPr>
        <p:spPr>
          <a:xfrm rot="21258873">
            <a:off x="3491043" y="3239224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Giao </a:t>
            </a:r>
            <a:r>
              <a:rPr lang="en-US" dirty="0" err="1">
                <a:solidFill>
                  <a:schemeClr val="accent1"/>
                </a:solidFill>
              </a:rPr>
              <a:t>tiếp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B0D4846-EF61-CF3B-45E6-238F86368B6A}"/>
              </a:ext>
            </a:extLst>
          </p:cNvPr>
          <p:cNvSpPr/>
          <p:nvPr/>
        </p:nvSpPr>
        <p:spPr>
          <a:xfrm rot="21253352" flipH="1">
            <a:off x="3555813" y="3651646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Cookies </a:t>
            </a:r>
            <a:r>
              <a:rPr lang="en-US" dirty="0" err="1">
                <a:solidFill>
                  <a:schemeClr val="accent1"/>
                </a:solidFill>
              </a:rPr>
              <a:t>bên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thứ</a:t>
            </a:r>
            <a:r>
              <a:rPr lang="en-US" dirty="0">
                <a:solidFill>
                  <a:schemeClr val="accent1"/>
                </a:solidFill>
              </a:rPr>
              <a:t> 1</a:t>
            </a:r>
          </a:p>
        </p:txBody>
      </p:sp>
      <p:pic>
        <p:nvPicPr>
          <p:cNvPr id="13318" name="Picture 6" descr="نحوه نصب و پیکربندی سرویس WDS">
            <a:extLst>
              <a:ext uri="{FF2B5EF4-FFF2-40B4-BE49-F238E27FC236}">
                <a16:creationId xmlns:a16="http://schemas.microsoft.com/office/drawing/2014/main" id="{ADF6615E-349D-36C8-213F-0FFBA703E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15448" r="29093" b="13981"/>
          <a:stretch/>
        </p:blipFill>
        <p:spPr bwMode="auto">
          <a:xfrm>
            <a:off x="9014659" y="4711081"/>
            <a:ext cx="1717675" cy="168380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CAF08E7-6230-4647-C87E-1D1302D66C0C}"/>
              </a:ext>
            </a:extLst>
          </p:cNvPr>
          <p:cNvSpPr/>
          <p:nvPr/>
        </p:nvSpPr>
        <p:spPr>
          <a:xfrm rot="456222">
            <a:off x="3614416" y="4624532"/>
            <a:ext cx="5230399" cy="548300"/>
          </a:xfrm>
          <a:prstGeom prst="rightArrow">
            <a:avLst>
              <a:gd name="adj1" fmla="val 50000"/>
              <a:gd name="adj2" fmla="val 13894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Giao </a:t>
            </a:r>
            <a:r>
              <a:rPr lang="en-US" dirty="0" err="1">
                <a:solidFill>
                  <a:schemeClr val="accent1"/>
                </a:solidFill>
              </a:rPr>
              <a:t>tiếp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09AE1A-D95E-4BBA-CDB3-2D11ADDA8F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24757" r="19600" b="31425"/>
          <a:stretch/>
        </p:blipFill>
        <p:spPr>
          <a:xfrm rot="908568">
            <a:off x="4696015" y="4465908"/>
            <a:ext cx="752992" cy="545114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DEE647-24CB-7BBF-EE79-9944B246EC75}"/>
              </a:ext>
            </a:extLst>
          </p:cNvPr>
          <p:cNvSpPr txBox="1"/>
          <p:nvPr/>
        </p:nvSpPr>
        <p:spPr>
          <a:xfrm>
            <a:off x="1371600" y="5069840"/>
            <a:ext cx="104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3263C-B20C-6318-9110-A86DCDC44876}"/>
              </a:ext>
            </a:extLst>
          </p:cNvPr>
          <p:cNvSpPr txBox="1"/>
          <p:nvPr/>
        </p:nvSpPr>
        <p:spPr>
          <a:xfrm>
            <a:off x="8994774" y="4316946"/>
            <a:ext cx="18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www.web2.com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E35E8-9158-0144-EFD6-84DF254ECE58}"/>
              </a:ext>
            </a:extLst>
          </p:cNvPr>
          <p:cNvSpPr txBox="1"/>
          <p:nvPr/>
        </p:nvSpPr>
        <p:spPr>
          <a:xfrm>
            <a:off x="9014659" y="6304002"/>
            <a:ext cx="18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doubleclick.com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CA2AFB-8355-D0F9-CA13-E106381E2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340" y="3620841"/>
            <a:ext cx="357164" cy="3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4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7" y="962691"/>
            <a:ext cx="11382378" cy="1872295"/>
            <a:chOff x="453291" y="-2406142"/>
            <a:chExt cx="11382378" cy="4561092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3922862" y="-5757857"/>
              <a:ext cx="444323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453291" y="-2406142"/>
              <a:ext cx="11207483" cy="4090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Ngoài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ra,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còn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1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cách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khác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các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mạng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xã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hội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tracking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bằng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Cách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này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sẽ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sử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dụng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bên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thứ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1 nhưng trong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ngữ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cảnh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bên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thứ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3</a:t>
              </a:r>
              <a:endPara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Kỹ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thuật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này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thông qua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những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nút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like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share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trên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(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ví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dụ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như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blog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)</a:t>
              </a:r>
            </a:p>
          </p:txBody>
        </p:sp>
      </p:grp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6632E8A-77B0-9EFF-103B-17FF42F3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 b="36854"/>
          <a:stretch/>
        </p:blipFill>
        <p:spPr>
          <a:xfrm>
            <a:off x="1910080" y="2841227"/>
            <a:ext cx="7761531" cy="40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7" y="962690"/>
            <a:ext cx="11382378" cy="1995283"/>
            <a:chOff x="453291" y="-2406142"/>
            <a:chExt cx="11382378" cy="7683192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3922862" y="-5757857"/>
              <a:ext cx="444323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453291" y="-2406142"/>
              <a:ext cx="11382378" cy="7683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Khi người dùng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đăng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kí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1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tài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khoản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mạng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xã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hội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(v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í 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ụ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) người dùng sẽ được nhận 1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 </a:t>
              </a:r>
            </a:p>
          </p:txBody>
        </p:sp>
      </p:grpSp>
      <p:pic>
        <p:nvPicPr>
          <p:cNvPr id="10" name="Picture 6" descr="Fb, facebook, facebook logo icon - Free download">
            <a:extLst>
              <a:ext uri="{FF2B5EF4-FFF2-40B4-BE49-F238E27FC236}">
                <a16:creationId xmlns:a16="http://schemas.microsoft.com/office/drawing/2014/main" id="{2F0A6C46-5768-9A96-6837-3404626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541" y="3053937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7EF98B0-D027-F9FC-C6DC-B7966064C93A}"/>
              </a:ext>
            </a:extLst>
          </p:cNvPr>
          <p:cNvSpPr/>
          <p:nvPr/>
        </p:nvSpPr>
        <p:spPr>
          <a:xfrm>
            <a:off x="3930389" y="3156521"/>
            <a:ext cx="4331222" cy="544958"/>
          </a:xfrm>
          <a:prstGeom prst="rightArrow">
            <a:avLst>
              <a:gd name="adj1" fmla="val 50000"/>
              <a:gd name="adj2" fmla="val 1944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Đăng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kí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tài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khoản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B67143-379B-8F05-E1B1-2B9A329AB61F}"/>
              </a:ext>
            </a:extLst>
          </p:cNvPr>
          <p:cNvSpPr/>
          <p:nvPr/>
        </p:nvSpPr>
        <p:spPr>
          <a:xfrm flipH="1">
            <a:off x="3986269" y="4199920"/>
            <a:ext cx="4331222" cy="544958"/>
          </a:xfrm>
          <a:prstGeom prst="rightArrow">
            <a:avLst>
              <a:gd name="adj1" fmla="val 50000"/>
              <a:gd name="adj2" fmla="val 1944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cookies</a:t>
            </a:r>
          </a:p>
        </p:txBody>
      </p:sp>
      <p:pic>
        <p:nvPicPr>
          <p:cNvPr id="15" name="Picture 4" descr="Animation computer editor monitor software flat Vector Image">
            <a:extLst>
              <a:ext uri="{FF2B5EF4-FFF2-40B4-BE49-F238E27FC236}">
                <a16:creationId xmlns:a16="http://schemas.microsoft.com/office/drawing/2014/main" id="{3BA7F782-0EF8-72D4-C02A-7BD1F9427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46"/>
          <a:stretch/>
        </p:blipFill>
        <p:spPr bwMode="auto">
          <a:xfrm>
            <a:off x="1245024" y="2981533"/>
            <a:ext cx="2057400" cy="17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B59B18-E897-DC0C-C14A-AE8018C8A5FE}"/>
              </a:ext>
            </a:extLst>
          </p:cNvPr>
          <p:cNvSpPr txBox="1"/>
          <p:nvPr/>
        </p:nvSpPr>
        <p:spPr>
          <a:xfrm>
            <a:off x="1749995" y="4768437"/>
            <a:ext cx="104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08A455-E117-F8CA-68BC-FCAB8C9C8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377" y="3975987"/>
            <a:ext cx="357164" cy="3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78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89 0.00301 L -0.39089 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7" y="1021951"/>
            <a:ext cx="11382378" cy="2123985"/>
            <a:chOff x="453291" y="-2288286"/>
            <a:chExt cx="11382378" cy="4443236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3922862" y="-5757857"/>
              <a:ext cx="444323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635585" y="-2108023"/>
              <a:ext cx="11004869" cy="3339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Khi 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 dùng truy cập vào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đọc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blog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 người dùng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nhấ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nút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like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thì trình duyệt sẽ gửi yêu cầu đến máy chủ của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kèm theo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của người dùng và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sẽ phản hồi, hiển thị trên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C87B57-655A-02F7-8112-9EA499D8E43A}"/>
              </a:ext>
            </a:extLst>
          </p:cNvPr>
          <p:cNvGrpSpPr/>
          <p:nvPr/>
        </p:nvGrpSpPr>
        <p:grpSpPr>
          <a:xfrm>
            <a:off x="2580640" y="3302624"/>
            <a:ext cx="7761531" cy="4016774"/>
            <a:chOff x="1757680" y="3062413"/>
            <a:chExt cx="7761531" cy="4016774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E6632E8A-77B0-9EFF-103B-17FF42F3E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27" b="36854"/>
            <a:stretch/>
          </p:blipFill>
          <p:spPr>
            <a:xfrm>
              <a:off x="1757680" y="3062413"/>
              <a:ext cx="7761531" cy="401677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3A7071-EFF1-CD2F-86E8-6CD7239DE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972" y="3990545"/>
              <a:ext cx="3474108" cy="1845504"/>
            </a:xfrm>
            <a:prstGeom prst="rect">
              <a:avLst/>
            </a:prstGeom>
          </p:spPr>
        </p:pic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438AD6E-0A81-AE96-F624-4FF742290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05" y="5617442"/>
            <a:ext cx="416303" cy="437213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C4270FC-6F97-3376-AF66-15C2546AA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17" y="5669940"/>
            <a:ext cx="1079500" cy="3847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080750-38B5-BC06-0129-21894D018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636" y="4157927"/>
            <a:ext cx="357164" cy="3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8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 flipH="1">
            <a:off x="0" y="5438176"/>
            <a:ext cx="12192000" cy="1419823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7E4C0F61-8D7E-8602-F017-F6492DEAC0C6}"/>
              </a:ext>
            </a:extLst>
          </p:cNvPr>
          <p:cNvSpPr/>
          <p:nvPr/>
        </p:nvSpPr>
        <p:spPr>
          <a:xfrm rot="4784578" flipV="1">
            <a:off x="-3732934" y="2755886"/>
            <a:ext cx="7643891" cy="1765240"/>
          </a:xfrm>
          <a:prstGeom prst="flowChartManualInput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190500" dist="114300" dir="6300000" sx="109000" sy="109000" algn="r" rotWithShape="0">
              <a:prstClr val="black">
                <a:alpha val="4000"/>
              </a:prstClr>
            </a:outerShdw>
            <a:reflection endPos="1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34A10-9194-96D7-8832-B8119A8D91D9}"/>
              </a:ext>
            </a:extLst>
          </p:cNvPr>
          <p:cNvSpPr txBox="1"/>
          <p:nvPr/>
        </p:nvSpPr>
        <p:spPr>
          <a:xfrm>
            <a:off x="1483360" y="251385"/>
            <a:ext cx="103835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6885"/>
                </a:solidFill>
              </a:rPr>
              <a:t>TRƯỜNG ĐẠI HỌC CÔNG NGHỆ THÔNG TIN</a:t>
            </a:r>
          </a:p>
          <a:p>
            <a:pPr algn="ctr"/>
            <a:r>
              <a:rPr lang="en-US" sz="2400" dirty="0">
                <a:solidFill>
                  <a:srgbClr val="006885"/>
                </a:solidFill>
              </a:rPr>
              <a:t>                                              KHOA MẠNG MÁY TÍNH VÀ TRUYỀN THÔNG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84E9A-D1BB-D7DD-DD9C-F675F6AA2ED5}"/>
              </a:ext>
            </a:extLst>
          </p:cNvPr>
          <p:cNvSpPr txBox="1"/>
          <p:nvPr/>
        </p:nvSpPr>
        <p:spPr>
          <a:xfrm>
            <a:off x="652400" y="1102212"/>
            <a:ext cx="10768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DBA5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WEB TRACKING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 flipH="1">
            <a:off x="0" y="5264457"/>
            <a:ext cx="12192000" cy="1593541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33A3B2-76F7-5BC6-5F54-B96FCBC0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25626"/>
              </p:ext>
            </p:extLst>
          </p:nvPr>
        </p:nvGraphicFramePr>
        <p:xfrm>
          <a:off x="2032000" y="3055643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11728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649077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3868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#9Slide03 Ralewayv402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#9Slide03 Ralewayv4020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#9Slide03 Ralewayv4020"/>
                        </a:rPr>
                        <a:t>Họ</a:t>
                      </a:r>
                      <a:r>
                        <a:rPr lang="en-US" dirty="0">
                          <a:latin typeface="#9Slide03 Ralewayv4020"/>
                        </a:rPr>
                        <a:t> </a:t>
                      </a:r>
                      <a:r>
                        <a:rPr lang="en-US" dirty="0" err="1">
                          <a:latin typeface="#9Slide03 Ralewayv4020"/>
                        </a:rPr>
                        <a:t>và</a:t>
                      </a:r>
                      <a:r>
                        <a:rPr lang="en-US" dirty="0">
                          <a:latin typeface="#9Slide03 Ralewayv4020"/>
                        </a:rPr>
                        <a:t> </a:t>
                      </a:r>
                      <a:r>
                        <a:rPr lang="en-US" dirty="0" err="1">
                          <a:latin typeface="#9Slide03 Ralewayv4020"/>
                        </a:rPr>
                        <a:t>Tên</a:t>
                      </a:r>
                      <a:endParaRPr lang="en-US" dirty="0">
                        <a:latin typeface="#9Slide03 Ralewayv40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20520834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Nguyễn Xuân Trường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52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20520597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Nguyễn Minh Khoa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24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20521711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/>
                          </a:solidFill>
                          <a:latin typeface="#9Slide03 Ralewayv4020"/>
                        </a:rPr>
                        <a:t>Võ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  <a:latin typeface="#9Slide03 Ralewayv4020"/>
                        </a:rPr>
                        <a:t>Duy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  <a:latin typeface="#9Slide03 Ralewayv4020"/>
                        </a:rPr>
                        <a:t>Nhất</a:t>
                      </a:r>
                      <a:endParaRPr lang="en-US" dirty="0">
                        <a:solidFill>
                          <a:schemeClr val="accent1"/>
                        </a:solidFill>
                        <a:latin typeface="#9Slide03 Ralewayv40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2052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Nguyễn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  <a:latin typeface="#9Slide03 Ralewayv4020"/>
                        </a:rPr>
                        <a:t>Đình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  <a:latin typeface="#9Slide03 Ralewayv402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  <a:latin typeface="#9Slide03 Ralewayv4020"/>
                        </a:rPr>
                        <a:t>Duy</a:t>
                      </a:r>
                      <a:endParaRPr lang="en-US" dirty="0">
                        <a:solidFill>
                          <a:schemeClr val="accent1"/>
                        </a:solidFill>
                        <a:latin typeface="#9Slide03 Ralewayv40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16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86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3.1.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cookies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C6E2-ECFC-CEEB-2173-79662A3437DF}"/>
              </a:ext>
            </a:extLst>
          </p:cNvPr>
          <p:cNvGrpSpPr/>
          <p:nvPr/>
        </p:nvGrpSpPr>
        <p:grpSpPr>
          <a:xfrm>
            <a:off x="222516" y="1011791"/>
            <a:ext cx="11390814" cy="2366186"/>
            <a:chOff x="453291" y="-2288286"/>
            <a:chExt cx="11382378" cy="4443236"/>
          </a:xfrm>
        </p:grpSpPr>
        <p:sp>
          <p:nvSpPr>
            <p:cNvPr id="8" name="!!2">
              <a:extLst>
                <a:ext uri="{FF2B5EF4-FFF2-40B4-BE49-F238E27FC236}">
                  <a16:creationId xmlns:a16="http://schemas.microsoft.com/office/drawing/2014/main" id="{EB14A098-B80F-7F09-6616-2D82ECE90B71}"/>
                </a:ext>
              </a:extLst>
            </p:cNvPr>
            <p:cNvSpPr/>
            <p:nvPr/>
          </p:nvSpPr>
          <p:spPr>
            <a:xfrm rot="5400000">
              <a:off x="3922862" y="-5757857"/>
              <a:ext cx="4443236" cy="11382378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0417-C008-EEE9-E5B8-BEA7FB01BD69}"/>
                </a:ext>
              </a:extLst>
            </p:cNvPr>
            <p:cNvSpPr txBox="1"/>
            <p:nvPr/>
          </p:nvSpPr>
          <p:spPr>
            <a:xfrm>
              <a:off x="635585" y="-2108022"/>
              <a:ext cx="11077805" cy="419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Khi 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 dùng truy cập vào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đọc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blog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 người dùng nhất nút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like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thì trình duyệt sẽ gửi yêu cầu đến máy chủ của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kèm theo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cookies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của người dùng và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sẽ phản hồi, hiển thị trên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</a:t>
              </a:r>
              <a:endPara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Bằng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cách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này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facebook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sẽ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xây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dựng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được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hồ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sơ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duyệt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endPara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C87B57-655A-02F7-8112-9EA499D8E43A}"/>
              </a:ext>
            </a:extLst>
          </p:cNvPr>
          <p:cNvGrpSpPr/>
          <p:nvPr/>
        </p:nvGrpSpPr>
        <p:grpSpPr>
          <a:xfrm>
            <a:off x="1143001" y="3899516"/>
            <a:ext cx="3282683" cy="1616163"/>
            <a:chOff x="1757680" y="3062413"/>
            <a:chExt cx="7761531" cy="4016774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E6632E8A-77B0-9EFF-103B-17FF42F3E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27" b="36854"/>
            <a:stretch/>
          </p:blipFill>
          <p:spPr>
            <a:xfrm>
              <a:off x="1757680" y="3062413"/>
              <a:ext cx="7761531" cy="401677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3A7071-EFF1-CD2F-86E8-6CD7239DE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972" y="3990545"/>
              <a:ext cx="3474108" cy="184550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80750-38B5-BC06-0129-21894D01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737" y="4555728"/>
            <a:ext cx="283790" cy="303737"/>
          </a:xfrm>
          <a:prstGeom prst="rect">
            <a:avLst/>
          </a:prstGeom>
        </p:spPr>
      </p:pic>
      <p:pic>
        <p:nvPicPr>
          <p:cNvPr id="3" name="Picture 6" descr="Fb, facebook, facebook logo icon - Free download">
            <a:extLst>
              <a:ext uri="{FF2B5EF4-FFF2-40B4-BE49-F238E27FC236}">
                <a16:creationId xmlns:a16="http://schemas.microsoft.com/office/drawing/2014/main" id="{72CBACF3-3955-C520-8B85-AD397D4C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2" y="389951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36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25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3.2.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Web beacon 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5234709" y="-3687688"/>
            <a:ext cx="2009601" cy="1120711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D2CADB-3EA8-9C68-BCB2-B3E288388964}"/>
              </a:ext>
            </a:extLst>
          </p:cNvPr>
          <p:cNvGrpSpPr/>
          <p:nvPr/>
        </p:nvGrpSpPr>
        <p:grpSpPr>
          <a:xfrm>
            <a:off x="888047" y="911069"/>
            <a:ext cx="10668000" cy="5667012"/>
            <a:chOff x="888047" y="911068"/>
            <a:chExt cx="10668000" cy="56670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635AEA-5AAE-45F4-7728-7E7CEDBD1180}"/>
                </a:ext>
              </a:extLst>
            </p:cNvPr>
            <p:cNvSpPr txBox="1"/>
            <p:nvPr/>
          </p:nvSpPr>
          <p:spPr>
            <a:xfrm>
              <a:off x="888047" y="911068"/>
              <a:ext cx="10668000" cy="589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là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một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đối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tượng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được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nhúng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trong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hoặc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email</a:t>
              </a:r>
              <a:endPara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78C7D3-A518-D14F-5C40-9682B1C80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665" y="2867227"/>
              <a:ext cx="4985114" cy="371085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B60123-0466-FA52-087A-86CFC23BD6CD}"/>
              </a:ext>
            </a:extLst>
          </p:cNvPr>
          <p:cNvSpPr txBox="1"/>
          <p:nvPr/>
        </p:nvSpPr>
        <p:spPr>
          <a:xfrm>
            <a:off x="888047" y="1807185"/>
            <a:ext cx="10668000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 kích hoạt khi người dùng truy cập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đó cũng như là mở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mail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có chứa chúng.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887DA1E-DC7C-A59D-D53F-4CD17C60555F}"/>
              </a:ext>
            </a:extLst>
          </p:cNvPr>
          <p:cNvSpPr/>
          <p:nvPr/>
        </p:nvSpPr>
        <p:spPr>
          <a:xfrm>
            <a:off x="4074289" y="3750197"/>
            <a:ext cx="2021711" cy="983823"/>
          </a:xfrm>
          <a:prstGeom prst="cloudCallout">
            <a:avLst>
              <a:gd name="adj1" fmla="val 67907"/>
              <a:gd name="adj2" fmla="val 789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Ú </a:t>
            </a:r>
            <a:r>
              <a:rPr lang="en-US" sz="2400" dirty="0" err="1">
                <a:solidFill>
                  <a:schemeClr val="tx1"/>
                </a:solidFill>
              </a:rPr>
              <a:t>òa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E3014-51AC-738F-33AC-0A15D2837C30}"/>
              </a:ext>
            </a:extLst>
          </p:cNvPr>
          <p:cNvSpPr txBox="1"/>
          <p:nvPr/>
        </p:nvSpPr>
        <p:spPr>
          <a:xfrm>
            <a:off x="888047" y="1346399"/>
            <a:ext cx="10668000" cy="58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thường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ẩn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đi, "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tàng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hình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“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B26C2E-0234-20E4-65C1-859FB78F6825}"/>
              </a:ext>
            </a:extLst>
          </p:cNvPr>
          <p:cNvSpPr/>
          <p:nvPr/>
        </p:nvSpPr>
        <p:spPr>
          <a:xfrm>
            <a:off x="6007262" y="2920668"/>
            <a:ext cx="4375230" cy="3352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6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0" grpId="0"/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3.2.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Web beacon 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5234709" y="-3687688"/>
            <a:ext cx="2009601" cy="1120711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E3014-51AC-738F-33AC-0A15D2837C30}"/>
              </a:ext>
            </a:extLst>
          </p:cNvPr>
          <p:cNvSpPr txBox="1"/>
          <p:nvPr/>
        </p:nvSpPr>
        <p:spPr>
          <a:xfrm>
            <a:off x="888047" y="988583"/>
            <a:ext cx="10668000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tạo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ra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một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 Beacon (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bằng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PHP),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chúng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ta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cần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kích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hoạt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tính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năng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URL rewriting module (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mod_rewrite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)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của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Apache. Sau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đó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tạo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một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file .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htaccess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viết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đoạn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sau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file: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6C9BF7-9157-EDAA-5E58-6E1C9148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68" y="3432412"/>
            <a:ext cx="7334005" cy="20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3.2.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Web beacon 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1534342" y="1556826"/>
            <a:ext cx="838447" cy="3507786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E3014-51AC-738F-33AC-0A15D2837C30}"/>
              </a:ext>
            </a:extLst>
          </p:cNvPr>
          <p:cNvSpPr txBox="1"/>
          <p:nvPr/>
        </p:nvSpPr>
        <p:spPr>
          <a:xfrm>
            <a:off x="451769" y="2969009"/>
            <a:ext cx="3255690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Sau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đó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tạo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file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script.php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02FFF-275B-F7BE-DFB2-CEF9D81F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02" y="800099"/>
            <a:ext cx="7257482" cy="51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9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3.2.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Web beacon 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988552" y="2102617"/>
            <a:ext cx="838447" cy="241620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y first animation! It's a cookie! by Gokce Kurt on Dribbble">
            <a:extLst>
              <a:ext uri="{FF2B5EF4-FFF2-40B4-BE49-F238E27FC236}">
                <a16:creationId xmlns:a16="http://schemas.microsoft.com/office/drawing/2014/main" id="{D228B97F-B88B-9992-1A98-680F1BF2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95753">
            <a:off x="-5808588" y="220744"/>
            <a:ext cx="690709" cy="51803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E3014-51AC-738F-33AC-0A15D2837C30}"/>
              </a:ext>
            </a:extLst>
          </p:cNvPr>
          <p:cNvSpPr txBox="1"/>
          <p:nvPr/>
        </p:nvSpPr>
        <p:spPr>
          <a:xfrm>
            <a:off x="451769" y="2969009"/>
            <a:ext cx="2268282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quả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sẽ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in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ra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B93387-8107-AB4E-B1CD-150E5515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62" y="2044306"/>
            <a:ext cx="7479748" cy="299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7225A-C8D6-19D0-C187-459B323A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9708" y="2563077"/>
            <a:ext cx="5519770" cy="31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3.2.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Web beacon 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5234709" y="-3687688"/>
            <a:ext cx="2009601" cy="1120711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E3014-51AC-738F-33AC-0A15D2837C30}"/>
              </a:ext>
            </a:extLst>
          </p:cNvPr>
          <p:cNvSpPr txBox="1"/>
          <p:nvPr/>
        </p:nvSpPr>
        <p:spPr>
          <a:xfrm>
            <a:off x="888047" y="988583"/>
            <a:ext cx="10668000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Dùng để theo dõi 1 phần hoạt động của người dùng. VD: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gắn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beacon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vào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email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gửi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đi. Khi người dùng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click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vào thì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beacon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sẽ xác định được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email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này có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active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, và từ đó sẽ có hàng loạt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email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spam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đến.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18C1D-394D-5960-32C0-BFBB74A13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1" y="3004684"/>
            <a:ext cx="5519770" cy="310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D6067-53DB-9A0C-F0A0-EB0FBCBD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98413">
            <a:off x="12090147" y="7967461"/>
            <a:ext cx="1206279" cy="1077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61A5A-ECB3-1C47-CAC2-B9908FF4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35302">
            <a:off x="14133994" y="5546079"/>
            <a:ext cx="1206279" cy="1077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AFE54-DAF6-A834-5B56-4EA16549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5570" y="2381944"/>
            <a:ext cx="1206279" cy="10774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E6C60-6D05-7BC1-91F6-019E92254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76960">
            <a:off x="12835998" y="2364389"/>
            <a:ext cx="1206279" cy="10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0.25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2.22222E-6 C 0.04153 2.22222E-6 -0.15912 -0.02755 -0.11745 -0.02755 C -0.06133 -0.02755 -0.14441 -0.10371 -0.14441 -0.15949 C -0.14441 -0.20139 -0.20196 -0.36227 -0.20196 -0.4039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5" y="-2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 -0.17199 C 0.02227 -0.17199 -0.17461 -0.20625 -0.13294 -0.20625 C -0.07682 -0.20625 -0.2039 -0.26713 -0.2039 -0.21111 C -0.2039 -0.16921 -0.28658 -0.2169 -0.28658 -0.1754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-314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4.44444E-6 C 0.04127 -4.44444E-6 -0.1267 0.44769 -0.08503 0.44769 C -0.02891 0.44769 -0.17136 0.46829 -0.17136 0.52431 C -0.17136 0.56621 -0.36159 0.44352 -0.36159 0.4854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21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3.2.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Canvas fingerprinting</a:t>
            </a:r>
          </a:p>
        </p:txBody>
      </p:sp>
      <p:sp>
        <p:nvSpPr>
          <p:cNvPr id="11" name="!!2">
            <a:extLst>
              <a:ext uri="{FF2B5EF4-FFF2-40B4-BE49-F238E27FC236}">
                <a16:creationId xmlns:a16="http://schemas.microsoft.com/office/drawing/2014/main" id="{1EFAECC6-EDA6-2F6C-0A5C-57688323A2CF}"/>
              </a:ext>
            </a:extLst>
          </p:cNvPr>
          <p:cNvSpPr/>
          <p:nvPr/>
        </p:nvSpPr>
        <p:spPr>
          <a:xfrm rot="5400000">
            <a:off x="4828142" y="-3281124"/>
            <a:ext cx="2822732" cy="11207115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E3014-51AC-738F-33AC-0A15D2837C30}"/>
              </a:ext>
            </a:extLst>
          </p:cNvPr>
          <p:cNvSpPr txBox="1"/>
          <p:nvPr/>
        </p:nvSpPr>
        <p:spPr>
          <a:xfrm>
            <a:off x="1143001" y="712947"/>
            <a:ext cx="10668000" cy="2787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thẻ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canvas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của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HTML5</a:t>
            </a:r>
          </a:p>
          <a:p>
            <a:pPr algn="just">
              <a:lnSpc>
                <a:spcPct val="150000"/>
              </a:lnSpc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canvas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sẽ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render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khác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nhau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cho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khi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sử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trên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máy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khác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nhau.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Ngoài ra HTML5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Canvas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còn có thể theo dõi được hành động của người dùng bằng cách theo dõi bàn phím, chuột, cử chỉ trên màn hình điện thoại thông minh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9218" name="Picture 2" descr="HTML/HTML5] Phần 39: Tìm hiểu về phần tử Canvas trong HTML5 | DAMMIO">
            <a:extLst>
              <a:ext uri="{FF2B5EF4-FFF2-40B4-BE49-F238E27FC236}">
                <a16:creationId xmlns:a16="http://schemas.microsoft.com/office/drawing/2014/main" id="{631107B4-3FC8-407B-A76B-C23E46BD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85" y="3499620"/>
            <a:ext cx="5972175" cy="33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4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417978" y="-4183669"/>
            <a:ext cx="999892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404945" y="1101408"/>
            <a:ext cx="11086015" cy="53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ử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biểu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tượng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của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Favicons</a:t>
            </a:r>
            <a:endParaRPr lang="vi-VN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867C7-A98A-C67E-D92F-3508AB15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75" y="2172387"/>
            <a:ext cx="7240010" cy="3620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959DD0-7A34-1CD6-E30A-1194D6C7B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706" b="84699"/>
          <a:stretch/>
        </p:blipFill>
        <p:spPr>
          <a:xfrm>
            <a:off x="3315744" y="3275765"/>
            <a:ext cx="6007574" cy="18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5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355302" y="-4120993"/>
            <a:ext cx="1125244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6" y="949116"/>
            <a:ext cx="11086015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Khi truy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cập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,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trình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duyệt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sẽ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yêu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cầu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đến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máy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chủ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tra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cứu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tệp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hình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ảnh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Favicon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(.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ico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)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tải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nó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lưu ở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bộ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nhớ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đệm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EC05A-AC1D-FFB3-D5B7-A4DE2FDA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81" y="2199712"/>
            <a:ext cx="3719023" cy="36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109640" y="-3908506"/>
            <a:ext cx="1616566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5" y="865350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Thay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vì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phản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hồi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bằng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favicon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duy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nhất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,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máy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chủ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sẽ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chuyển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hướng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thông qua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một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loại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tên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miền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phụ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miền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phụ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này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đều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favicon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riêng.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favicon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này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tạo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theo quy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luật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của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ID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duy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nhất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6D597-3B1D-32C7-E316-5B590D19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3" y="2657860"/>
            <a:ext cx="4477162" cy="39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3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516880"/>
            <a:ext cx="12192000" cy="1341120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242560"/>
            <a:ext cx="12303760" cy="1615440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C178F-9E04-52F9-B45E-D7192DF7A529}"/>
              </a:ext>
            </a:extLst>
          </p:cNvPr>
          <p:cNvSpPr txBox="1"/>
          <p:nvPr/>
        </p:nvSpPr>
        <p:spPr>
          <a:xfrm>
            <a:off x="464020" y="517736"/>
            <a:ext cx="291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6885"/>
                </a:solidFill>
                <a:latin typeface="Arial Narrow" panose="020B0606020202030204" pitchFamily="34" charset="0"/>
              </a:rPr>
              <a:t>NỘI DUNG CHÍNH</a:t>
            </a:r>
            <a:endParaRPr lang="en-US" sz="2400" b="1">
              <a:solidFill>
                <a:srgbClr val="006885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F21697-2996-288F-66B2-7C41486E510A}"/>
              </a:ext>
            </a:extLst>
          </p:cNvPr>
          <p:cNvSpPr/>
          <p:nvPr/>
        </p:nvSpPr>
        <p:spPr>
          <a:xfrm>
            <a:off x="1667880" y="1233235"/>
            <a:ext cx="741680" cy="695940"/>
          </a:xfrm>
          <a:prstGeom prst="ellipse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46DA78-BD45-6AA7-13E5-8690AD48E255}"/>
              </a:ext>
            </a:extLst>
          </p:cNvPr>
          <p:cNvSpPr/>
          <p:nvPr/>
        </p:nvSpPr>
        <p:spPr>
          <a:xfrm>
            <a:off x="2340375" y="2483039"/>
            <a:ext cx="741680" cy="695940"/>
          </a:xfrm>
          <a:prstGeom prst="ellipse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391CC8-2511-B5E5-F8DB-F98BA3984298}"/>
              </a:ext>
            </a:extLst>
          </p:cNvPr>
          <p:cNvSpPr/>
          <p:nvPr/>
        </p:nvSpPr>
        <p:spPr>
          <a:xfrm>
            <a:off x="3221213" y="3494804"/>
            <a:ext cx="741680" cy="695940"/>
          </a:xfrm>
          <a:prstGeom prst="ellipse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B4BDB-1566-A887-7197-04DFC765BA3B}"/>
              </a:ext>
            </a:extLst>
          </p:cNvPr>
          <p:cNvSpPr txBox="1"/>
          <p:nvPr/>
        </p:nvSpPr>
        <p:spPr>
          <a:xfrm>
            <a:off x="2578433" y="1166151"/>
            <a:ext cx="412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GIỚI THIỆU VỀ WEB TRACKING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B9A99-39B8-B860-BF3E-9925D22D4FE5}"/>
              </a:ext>
            </a:extLst>
          </p:cNvPr>
          <p:cNvSpPr txBox="1"/>
          <p:nvPr/>
        </p:nvSpPr>
        <p:spPr>
          <a:xfrm>
            <a:off x="3286944" y="2389487"/>
            <a:ext cx="605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CÁC KĨ THUẬT WEB TRACKING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4CE01-653B-65D5-CDA2-268D1068261D}"/>
              </a:ext>
            </a:extLst>
          </p:cNvPr>
          <p:cNvSpPr txBox="1"/>
          <p:nvPr/>
        </p:nvSpPr>
        <p:spPr>
          <a:xfrm>
            <a:off x="4225977" y="3429000"/>
            <a:ext cx="7686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KĨ THUẬT SỬ DỤNG COOKIES, WEB BEACON, CANVAS FINGERPRINTING VÀ KĨ THUẬT SỬ DỤNG FAVICON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F3CC9-A237-E4F4-5DE0-AD50C9D19639}"/>
              </a:ext>
            </a:extLst>
          </p:cNvPr>
          <p:cNvSpPr txBox="1"/>
          <p:nvPr/>
        </p:nvSpPr>
        <p:spPr>
          <a:xfrm>
            <a:off x="1836753" y="1252515"/>
            <a:ext cx="26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6866D-DB98-71FB-69BF-DCB83AA5A621}"/>
              </a:ext>
            </a:extLst>
          </p:cNvPr>
          <p:cNvSpPr txBox="1"/>
          <p:nvPr/>
        </p:nvSpPr>
        <p:spPr>
          <a:xfrm>
            <a:off x="2490235" y="2497663"/>
            <a:ext cx="36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D9EB66-EB3C-F8BB-7838-F9CB033498B0}"/>
              </a:ext>
            </a:extLst>
          </p:cNvPr>
          <p:cNvSpPr txBox="1"/>
          <p:nvPr/>
        </p:nvSpPr>
        <p:spPr>
          <a:xfrm>
            <a:off x="3372257" y="3494804"/>
            <a:ext cx="36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8F3CC1-B297-8D77-2462-66A4AD80C064}"/>
              </a:ext>
            </a:extLst>
          </p:cNvPr>
          <p:cNvGrpSpPr/>
          <p:nvPr/>
        </p:nvGrpSpPr>
        <p:grpSpPr>
          <a:xfrm>
            <a:off x="1" y="5667270"/>
            <a:ext cx="1587639" cy="1190730"/>
            <a:chOff x="9692640" y="5013960"/>
            <a:chExt cx="2196432" cy="1976120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3D69DC20-30B9-E177-647D-CFF2D9085082}"/>
                </a:ext>
              </a:extLst>
            </p:cNvPr>
            <p:cNvSpPr/>
            <p:nvPr/>
          </p:nvSpPr>
          <p:spPr>
            <a:xfrm>
              <a:off x="10607040" y="5013960"/>
              <a:ext cx="528320" cy="528320"/>
            </a:xfrm>
            <a:prstGeom prst="triangle">
              <a:avLst/>
            </a:prstGeom>
            <a:solidFill>
              <a:srgbClr val="599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624A0E8-E8CE-C35D-381C-729A25577F1E}"/>
                </a:ext>
              </a:extLst>
            </p:cNvPr>
            <p:cNvSpPr/>
            <p:nvPr/>
          </p:nvSpPr>
          <p:spPr>
            <a:xfrm>
              <a:off x="11248991" y="5090158"/>
              <a:ext cx="640081" cy="624839"/>
            </a:xfrm>
            <a:prstGeom prst="triangle">
              <a:avLst/>
            </a:prstGeom>
            <a:solidFill>
              <a:srgbClr val="599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597F0EE-AEB7-EEC0-6BC5-6EBF308507CA}"/>
                </a:ext>
              </a:extLst>
            </p:cNvPr>
            <p:cNvSpPr/>
            <p:nvPr/>
          </p:nvSpPr>
          <p:spPr>
            <a:xfrm>
              <a:off x="10014552" y="5638800"/>
              <a:ext cx="640080" cy="528320"/>
            </a:xfrm>
            <a:prstGeom prst="triangle">
              <a:avLst/>
            </a:prstGeom>
            <a:solidFill>
              <a:srgbClr val="599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8AD3EE6-509F-EAFC-A78D-8F5594823553}"/>
                </a:ext>
              </a:extLst>
            </p:cNvPr>
            <p:cNvSpPr/>
            <p:nvPr/>
          </p:nvSpPr>
          <p:spPr>
            <a:xfrm flipV="1">
              <a:off x="10654632" y="5897880"/>
              <a:ext cx="772160" cy="645160"/>
            </a:xfrm>
            <a:prstGeom prst="triangle">
              <a:avLst>
                <a:gd name="adj" fmla="val 52632"/>
              </a:avLst>
            </a:prstGeom>
            <a:solidFill>
              <a:srgbClr val="599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2D4C119-F49A-18D8-0275-726AC72A3AD2}"/>
                </a:ext>
              </a:extLst>
            </p:cNvPr>
            <p:cNvSpPr/>
            <p:nvPr/>
          </p:nvSpPr>
          <p:spPr>
            <a:xfrm flipV="1">
              <a:off x="9692640" y="6299200"/>
              <a:ext cx="1087120" cy="690880"/>
            </a:xfrm>
            <a:prstGeom prst="triangle">
              <a:avLst>
                <a:gd name="adj" fmla="val 52804"/>
              </a:avLst>
            </a:prstGeom>
            <a:solidFill>
              <a:srgbClr val="599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1F0A158-5B74-1433-6322-09669C119802}"/>
                </a:ext>
              </a:extLst>
            </p:cNvPr>
            <p:cNvSpPr/>
            <p:nvPr/>
          </p:nvSpPr>
          <p:spPr>
            <a:xfrm>
              <a:off x="11135360" y="6101080"/>
              <a:ext cx="640080" cy="624840"/>
            </a:xfrm>
            <a:prstGeom prst="triangle">
              <a:avLst/>
            </a:prstGeom>
            <a:solidFill>
              <a:srgbClr val="599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A9F8119-3BCC-9922-83B0-8BFCB1078F68}"/>
              </a:ext>
            </a:extLst>
          </p:cNvPr>
          <p:cNvSpPr/>
          <p:nvPr/>
        </p:nvSpPr>
        <p:spPr>
          <a:xfrm>
            <a:off x="4000340" y="4534317"/>
            <a:ext cx="741680" cy="695940"/>
          </a:xfrm>
          <a:prstGeom prst="ellipse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22152A-3E59-D7D0-0A6C-699CCAE9CECB}"/>
              </a:ext>
            </a:extLst>
          </p:cNvPr>
          <p:cNvSpPr txBox="1"/>
          <p:nvPr/>
        </p:nvSpPr>
        <p:spPr>
          <a:xfrm>
            <a:off x="4151384" y="4534317"/>
            <a:ext cx="36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>
                <a:solidFill>
                  <a:schemeClr val="bg1"/>
                </a:solidFill>
              </a:rPr>
              <a:t>4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9053C-D632-9F33-6B32-CA82E46D85E4}"/>
              </a:ext>
            </a:extLst>
          </p:cNvPr>
          <p:cNvSpPr txBox="1"/>
          <p:nvPr/>
        </p:nvSpPr>
        <p:spPr>
          <a:xfrm>
            <a:off x="4893064" y="4666731"/>
            <a:ext cx="625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73054CFF-DD5B-0E0F-8C70-0299CC18B523}"/>
              </a:ext>
            </a:extLst>
          </p:cNvPr>
          <p:cNvSpPr/>
          <p:nvPr/>
        </p:nvSpPr>
        <p:spPr>
          <a:xfrm rot="19533464">
            <a:off x="1689245" y="1973799"/>
            <a:ext cx="339173" cy="895251"/>
          </a:xfrm>
          <a:prstGeom prst="curvedRightArrow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79479C0A-2063-DD2C-1B74-919B1D285613}"/>
              </a:ext>
            </a:extLst>
          </p:cNvPr>
          <p:cNvSpPr/>
          <p:nvPr/>
        </p:nvSpPr>
        <p:spPr>
          <a:xfrm rot="19008612">
            <a:off x="2464252" y="3201817"/>
            <a:ext cx="339173" cy="978808"/>
          </a:xfrm>
          <a:prstGeom prst="curvedRightArrow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08EC46BF-E9DD-1E9A-AC85-E67534823A1F}"/>
              </a:ext>
            </a:extLst>
          </p:cNvPr>
          <p:cNvSpPr/>
          <p:nvPr/>
        </p:nvSpPr>
        <p:spPr>
          <a:xfrm rot="19163114">
            <a:off x="3292134" y="4197950"/>
            <a:ext cx="339173" cy="1001498"/>
          </a:xfrm>
          <a:prstGeom prst="curvedRightArrow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Picture 8" descr="Lừa đảo trên Facebook ngày càng tăng - Báo Người lao động">
            <a:extLst>
              <a:ext uri="{FF2B5EF4-FFF2-40B4-BE49-F238E27FC236}">
                <a16:creationId xmlns:a16="http://schemas.microsoft.com/office/drawing/2014/main" id="{BD93BDD3-4D9A-95E1-2693-BF31ACB87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04"/>
          <a:stretch/>
        </p:blipFill>
        <p:spPr bwMode="auto">
          <a:xfrm>
            <a:off x="7899622" y="918637"/>
            <a:ext cx="3904006" cy="2154460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16490DC-F4DD-48E8-E86F-F2E84A51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2705129" y="3691221"/>
            <a:ext cx="3401372" cy="32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387057" y="-4151913"/>
            <a:ext cx="1061732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6" y="949116"/>
            <a:ext cx="11086015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Ví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racker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muốn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truyền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một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vecto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&lt;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101110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&gt;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thì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tracker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sẽ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setup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website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như sau: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22391D-0C55-81A9-191B-E2C93AE6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697"/>
            <a:ext cx="11755491" cy="3705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469806-4827-001A-1AB9-F4593EAAC9E9}"/>
              </a:ext>
            </a:extLst>
          </p:cNvPr>
          <p:cNvSpPr txBox="1"/>
          <p:nvPr/>
        </p:nvSpPr>
        <p:spPr>
          <a:xfrm>
            <a:off x="1077012" y="3244334"/>
            <a:ext cx="1628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example.com/A</a:t>
            </a:r>
            <a:r>
              <a:rPr lang="vi-VN" sz="18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9F22E-BF7D-34EA-F31D-03BE7D7673BC}"/>
              </a:ext>
            </a:extLst>
          </p:cNvPr>
          <p:cNvSpPr txBox="1"/>
          <p:nvPr/>
        </p:nvSpPr>
        <p:spPr>
          <a:xfrm>
            <a:off x="2705493" y="3244333"/>
            <a:ext cx="1628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example.com/B</a:t>
            </a:r>
            <a:r>
              <a:rPr lang="vi-VN" sz="18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A9FC9-BA17-B906-548E-E63FF5B0DA0D}"/>
              </a:ext>
            </a:extLst>
          </p:cNvPr>
          <p:cNvSpPr txBox="1"/>
          <p:nvPr/>
        </p:nvSpPr>
        <p:spPr>
          <a:xfrm>
            <a:off x="4467519" y="3244332"/>
            <a:ext cx="1628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example.com/C</a:t>
            </a:r>
            <a:r>
              <a:rPr lang="vi-VN" sz="18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9AB7B-D76B-72DC-E901-B4620FC12837}"/>
              </a:ext>
            </a:extLst>
          </p:cNvPr>
          <p:cNvSpPr txBox="1"/>
          <p:nvPr/>
        </p:nvSpPr>
        <p:spPr>
          <a:xfrm>
            <a:off x="6151880" y="3244332"/>
            <a:ext cx="1628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example.com/D</a:t>
            </a:r>
            <a:r>
              <a:rPr lang="vi-VN" sz="18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2D5D57-7EE9-8732-BBE6-62FF9D71F717}"/>
              </a:ext>
            </a:extLst>
          </p:cNvPr>
          <p:cNvSpPr txBox="1"/>
          <p:nvPr/>
        </p:nvSpPr>
        <p:spPr>
          <a:xfrm>
            <a:off x="7858026" y="3244332"/>
            <a:ext cx="1628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example.com/E</a:t>
            </a:r>
            <a:r>
              <a:rPr lang="vi-VN" sz="18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DEC3C-346A-FABD-A141-DD0FD1372048}"/>
              </a:ext>
            </a:extLst>
          </p:cNvPr>
          <p:cNvSpPr txBox="1"/>
          <p:nvPr/>
        </p:nvSpPr>
        <p:spPr>
          <a:xfrm>
            <a:off x="9531024" y="3244332"/>
            <a:ext cx="1628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example.com/F</a:t>
            </a:r>
            <a:r>
              <a:rPr lang="vi-VN" sz="18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8A883D5D-0269-0342-1004-F4F88BF1D88B}"/>
              </a:ext>
            </a:extLst>
          </p:cNvPr>
          <p:cNvSpPr/>
          <p:nvPr/>
        </p:nvSpPr>
        <p:spPr>
          <a:xfrm flipV="1">
            <a:off x="0" y="-1"/>
            <a:ext cx="12192000" cy="1472251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  <a:effectLst>
            <a:outerShdw blurRad="279400" dist="38100" dir="2700000" sx="109000" sy="10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57D50B9-4860-0BEA-CF9A-631B2D6E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116"/>
            <a:ext cx="4796661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7CA8E-2D07-C3E1-8A4B-5EF13C617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81" y="-20321"/>
            <a:ext cx="5943600" cy="344932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4D20C5F8-CBF9-861E-29EA-53E95EC1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252" y="3424275"/>
            <a:ext cx="5783294" cy="3136395"/>
          </a:xfrm>
          <a:prstGeom prst="rect">
            <a:avLst/>
          </a:prstGeom>
        </p:spPr>
      </p:pic>
      <p:pic>
        <p:nvPicPr>
          <p:cNvPr id="8" name="Picture 2" descr="Cartoon box Images | Free Vectors, Stock Photos &amp; PSD">
            <a:extLst>
              <a:ext uri="{FF2B5EF4-FFF2-40B4-BE49-F238E27FC236}">
                <a16:creationId xmlns:a16="http://schemas.microsoft.com/office/drawing/2014/main" id="{771FDB71-D0DB-E847-6944-50ED916B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0392" y="2740032"/>
            <a:ext cx="2559962" cy="25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artoon box Images | Free Vectors, Stock Photos &amp; PSD">
            <a:extLst>
              <a:ext uri="{FF2B5EF4-FFF2-40B4-BE49-F238E27FC236}">
                <a16:creationId xmlns:a16="http://schemas.microsoft.com/office/drawing/2014/main" id="{FC830C3D-30BE-7F87-76A0-08C15C784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51" y="3186043"/>
            <a:ext cx="3429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32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109640" y="-3908506"/>
            <a:ext cx="1616566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5" y="865350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favicon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được lưu ở địa chỉ (F-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cache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)  khác với bộ nhớ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cache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bình thường của trình duyệt nên dù người dùng xóa bộ nhớ 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cache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thường xuyên cũng không ngăn chặn được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thuật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này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.</a:t>
            </a:r>
          </a:p>
        </p:txBody>
      </p:sp>
      <p:pic>
        <p:nvPicPr>
          <p:cNvPr id="16386" name="Picture 2" descr="Cartoon box Images | Free Vectors, Stock Photos &amp; PSD">
            <a:extLst>
              <a:ext uri="{FF2B5EF4-FFF2-40B4-BE49-F238E27FC236}">
                <a16:creationId xmlns:a16="http://schemas.microsoft.com/office/drawing/2014/main" id="{671E271E-A30B-822E-FB00-402DDB2C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8" y="2861952"/>
            <a:ext cx="2559962" cy="25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artoon box Images | Free Vectors, Stock Photos &amp; PSD">
            <a:extLst>
              <a:ext uri="{FF2B5EF4-FFF2-40B4-BE49-F238E27FC236}">
                <a16:creationId xmlns:a16="http://schemas.microsoft.com/office/drawing/2014/main" id="{C59FD618-9F17-9C6A-6865-EFA5E6FC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30" y="2861952"/>
            <a:ext cx="3429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6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355300" y="-4154166"/>
            <a:ext cx="1125245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5" y="865350"/>
            <a:ext cx="11086015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thể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xây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dựng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 ID theo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dõi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32bit (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phân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biệt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gần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4,3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tỷ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browser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) trong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vòng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 giây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trong khi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trang 20% trang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web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cần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5s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load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trang.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58D53-0F62-947F-4A5A-268A304C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24" y="2212533"/>
            <a:ext cx="7374311" cy="4062005"/>
          </a:xfrm>
          <a:prstGeom prst="rect">
            <a:avLst/>
          </a:prstGeom>
        </p:spPr>
      </p:pic>
      <p:pic>
        <p:nvPicPr>
          <p:cNvPr id="2" name="Picture 2" descr="Cartoon box Images | Free Vectors, Stock Photos &amp; PSD">
            <a:extLst>
              <a:ext uri="{FF2B5EF4-FFF2-40B4-BE49-F238E27FC236}">
                <a16:creationId xmlns:a16="http://schemas.microsoft.com/office/drawing/2014/main" id="{E96A5001-A9ED-B45C-5612-6708CC78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5041" y="2547292"/>
            <a:ext cx="2559962" cy="25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artoon box Images | Free Vectors, Stock Photos &amp; PSD">
            <a:extLst>
              <a:ext uri="{FF2B5EF4-FFF2-40B4-BE49-F238E27FC236}">
                <a16:creationId xmlns:a16="http://schemas.microsoft.com/office/drawing/2014/main" id="{08ED1AD8-51C9-2F43-50CA-D63555AA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838" y="2952897"/>
            <a:ext cx="3429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1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134935" y="-3933800"/>
            <a:ext cx="1565975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5" y="865350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Thêm nữa,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tracker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có thể sử dụng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js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để ẩn các chuyển hướng, biến URL thành ảnh động hoặc biểu tưởng cảm xúc hoặc cũng có thể hiện lên bảng thông báo sử dụng </a:t>
            </a:r>
            <a:r>
              <a:rPr lang="vi-VN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cookies</a:t>
            </a:r>
            <a:r>
              <a: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để che mắt người dùng.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0CE8C-C669-34BD-FBF8-CEC4F905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53" y="2609843"/>
            <a:ext cx="7020109" cy="346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278503" y="-4190635"/>
            <a:ext cx="1278840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5" y="865350"/>
            <a:ext cx="11086015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Năm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2021,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nghiên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cứu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này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biết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Chrome, Safari, Edge, Brave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browser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khả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năng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bị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khai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F1D3E-274F-0FD5-AD11-1A280E78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60" y="2740251"/>
            <a:ext cx="7925080" cy="25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 Favicon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055194" y="-3967328"/>
            <a:ext cx="1725457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74915" y="865350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Năm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2021,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nghiên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cứu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này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cho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biết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Chrome, Safari, Edge, Brave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những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browser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khả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năng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bị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khai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FireFox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tránh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kỹ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thuật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này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nhờ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 bug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lập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trình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(fail load favicon from http cache)  </a:t>
            </a:r>
            <a:endParaRPr lang="vi-VN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5942-F12E-15D8-8664-5EDECA1B5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6453" y="2609843"/>
            <a:ext cx="3481968" cy="29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0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D9F4A-FD75-7F6D-1473-9C3930322965}"/>
              </a:ext>
            </a:extLst>
          </p:cNvPr>
          <p:cNvSpPr/>
          <p:nvPr/>
        </p:nvSpPr>
        <p:spPr>
          <a:xfrm>
            <a:off x="1609420" y="2050618"/>
            <a:ext cx="95090" cy="2885366"/>
          </a:xfrm>
          <a:prstGeom prst="rect">
            <a:avLst/>
          </a:prstGeom>
          <a:solidFill>
            <a:srgbClr val="DBA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E9991-FD4B-7676-BE7D-A6E605670373}"/>
              </a:ext>
            </a:extLst>
          </p:cNvPr>
          <p:cNvSpPr txBox="1"/>
          <p:nvPr/>
        </p:nvSpPr>
        <p:spPr>
          <a:xfrm>
            <a:off x="2072439" y="2050618"/>
            <a:ext cx="6527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err="1">
                <a:solidFill>
                  <a:srgbClr val="DBA510"/>
                </a:solidFill>
                <a:latin typeface="Bahnschrift SemiBold SemiConden" panose="020B0502040204020203" pitchFamily="34" charset="0"/>
              </a:rPr>
              <a:t>Phần</a:t>
            </a:r>
            <a:r>
              <a:rPr lang="vi-VN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4</a:t>
            </a:r>
            <a:r>
              <a:rPr lang="vi-VN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r>
              <a:rPr lang="en-US" sz="54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DEMO BẰNG LIGHTBEAM</a:t>
            </a:r>
          </a:p>
        </p:txBody>
      </p:sp>
      <p:pic>
        <p:nvPicPr>
          <p:cNvPr id="2" name="Picture 2" descr="Preview of Lightbeam">
            <a:extLst>
              <a:ext uri="{FF2B5EF4-FFF2-40B4-BE49-F238E27FC236}">
                <a16:creationId xmlns:a16="http://schemas.microsoft.com/office/drawing/2014/main" id="{12B8EF60-F03C-87D4-50F3-EB07BC4B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653" y="2050618"/>
            <a:ext cx="2512508" cy="25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4521797" y="-2671930"/>
            <a:ext cx="2792252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1562099"/>
            <a:ext cx="11086015" cy="33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Ngữ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cảnh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Truy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cập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thông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ở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Việt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Nam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kiểm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sự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theo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dõi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Ý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tưởng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Sử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Lightbeam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kiểm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sự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theo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dõi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Viết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script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truy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cập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thông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Viết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script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xử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lý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số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liệu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thô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từ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Lightbeam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ra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số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liệu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thống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kê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vi-VN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5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632299" y="-4468232"/>
            <a:ext cx="571247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876299"/>
            <a:ext cx="11086015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Script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có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truy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cập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thông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dụng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B8C45-53E6-8146-6A33-71591FD0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79" y="1588998"/>
            <a:ext cx="445832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4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6AEA5B7-D165-522A-AC38-50E6D8C7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624237" y="3516345"/>
            <a:ext cx="3401372" cy="32351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D9F4A-FD75-7F6D-1473-9C3930322965}"/>
              </a:ext>
            </a:extLst>
          </p:cNvPr>
          <p:cNvSpPr/>
          <p:nvPr/>
        </p:nvSpPr>
        <p:spPr>
          <a:xfrm>
            <a:off x="1609420" y="2050618"/>
            <a:ext cx="95090" cy="2885366"/>
          </a:xfrm>
          <a:prstGeom prst="rect">
            <a:avLst/>
          </a:prstGeom>
          <a:solidFill>
            <a:srgbClr val="DBA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E9991-FD4B-7676-BE7D-A6E605670373}"/>
              </a:ext>
            </a:extLst>
          </p:cNvPr>
          <p:cNvSpPr txBox="1"/>
          <p:nvPr/>
        </p:nvSpPr>
        <p:spPr>
          <a:xfrm>
            <a:off x="2219759" y="1674673"/>
            <a:ext cx="6527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err="1">
                <a:solidFill>
                  <a:srgbClr val="DBA510"/>
                </a:solidFill>
                <a:latin typeface="Bahnschrift SemiBold SemiConden" panose="020B0502040204020203" pitchFamily="34" charset="0"/>
              </a:rPr>
              <a:t>Phần</a:t>
            </a:r>
            <a:r>
              <a:rPr lang="vi-VN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 1:</a:t>
            </a:r>
          </a:p>
          <a:p>
            <a:r>
              <a:rPr lang="en-US" sz="54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GIỚI THIỆU WEB 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6D9B7-F3AF-BD8A-F680-A95A2F53E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0000" l="9428" r="89899">
                        <a14:foregroundMark x1="44444" y1="12000" x2="49832" y2="10750"/>
                        <a14:foregroundMark x1="41414" y1="9500" x2="50842" y2="9250"/>
                        <a14:foregroundMark x1="42761" y1="9250" x2="47475" y2="9000"/>
                        <a14:foregroundMark x1="49495" y1="70000" x2="56902" y2="73750"/>
                        <a14:backgroundMark x1="47138" y1="76750" x2="51178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913706" y="4935984"/>
            <a:ext cx="697222" cy="7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0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632299" y="-4468232"/>
            <a:ext cx="571247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876299"/>
            <a:ext cx="11086015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Script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để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xử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lý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số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liệu</a:t>
            </a: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A0E08-4E9D-308F-4ED6-79EEA2D3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2" y="1525994"/>
            <a:ext cx="11253655" cy="52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344752" y="-4089242"/>
            <a:ext cx="1146342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967739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dữ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liệu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đầu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vào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Top 1000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trang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được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truy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cập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nhiều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nhất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Việt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Nam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năm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2020 (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nguồn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webrank.vn)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9AAA5-AB1F-A2C6-A11C-D75329FA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43" y="2244591"/>
            <a:ext cx="8929314" cy="45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4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3256088" y="-2000578"/>
            <a:ext cx="5643260" cy="1171040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967739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Trường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hợp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1: Demo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top 1000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với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điều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kiện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dừng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lại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trong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vòng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7s</a:t>
            </a:r>
          </a:p>
          <a:p>
            <a:pPr algn="just">
              <a:lnSpc>
                <a:spcPct val="150000"/>
              </a:lnSpc>
            </a:pPr>
            <a:endParaRPr lang="en-US" sz="2400" b="1" u="sng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quả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FF2FF-292A-CA6D-0B72-99AE8ED9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71" y="1791075"/>
            <a:ext cx="6013657" cy="48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2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3256088" y="-2000578"/>
            <a:ext cx="5643260" cy="1171040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967739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Trường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hợp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1: Demo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top 1000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với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điều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kiện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dừng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lại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trong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vòng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7s</a:t>
            </a:r>
          </a:p>
          <a:p>
            <a:pPr algn="just">
              <a:lnSpc>
                <a:spcPct val="150000"/>
              </a:lnSpc>
            </a:pPr>
            <a:endParaRPr lang="en-US" sz="2400" b="1" u="sng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quả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B0F0D36-15AE-433C-61A9-D697F64F5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107238"/>
              </p:ext>
            </p:extLst>
          </p:nvPr>
        </p:nvGraphicFramePr>
        <p:xfrm>
          <a:off x="2590800" y="1621989"/>
          <a:ext cx="7010400" cy="5119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039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3256088" y="-2000578"/>
            <a:ext cx="5643260" cy="1171040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967739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Trường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hợp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1: Demo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top 1000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với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điều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kiện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dừng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lại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trong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vòng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7s</a:t>
            </a:r>
          </a:p>
          <a:p>
            <a:pPr algn="just">
              <a:lnSpc>
                <a:spcPct val="150000"/>
              </a:lnSpc>
            </a:pPr>
            <a:endParaRPr lang="en-US" sz="2400" b="1" u="sng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quả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AD8DB7B-F158-30C3-F2AB-F561E082F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9" y="911068"/>
            <a:ext cx="10917925" cy="593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9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3256088" y="-2000578"/>
            <a:ext cx="5643260" cy="1171040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967739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Trường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hợp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2: Demo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top 200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với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điều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kiện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dừng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lại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trong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vòng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30s</a:t>
            </a:r>
          </a:p>
          <a:p>
            <a:pPr algn="just">
              <a:lnSpc>
                <a:spcPct val="150000"/>
              </a:lnSpc>
            </a:pPr>
            <a:endParaRPr lang="en-US" sz="2400" b="1" u="sng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quả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A229D-80B6-D934-98EB-E96045B7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45" y="1543527"/>
            <a:ext cx="6561970" cy="52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5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3256088" y="-2000578"/>
            <a:ext cx="5643260" cy="1171040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40417-C008-EEE9-E5B8-BEA7FB01BD69}"/>
              </a:ext>
            </a:extLst>
          </p:cNvPr>
          <p:cNvSpPr txBox="1"/>
          <p:nvPr/>
        </p:nvSpPr>
        <p:spPr>
          <a:xfrm>
            <a:off x="390155" y="967739"/>
            <a:ext cx="11086015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Trường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hợp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2: Demo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trên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top 200 website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với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điều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kiện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Mỗi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website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dừng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lại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trong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u="sng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vòng</a:t>
            </a:r>
            <a:r>
              <a:rPr lang="en-US" sz="2400" b="1" u="sng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30s</a:t>
            </a:r>
          </a:p>
          <a:p>
            <a:pPr algn="just">
              <a:lnSpc>
                <a:spcPct val="150000"/>
              </a:lnSpc>
            </a:pPr>
            <a:endParaRPr lang="en-US" sz="2400" b="1" u="sng" dirty="0">
              <a:solidFill>
                <a:srgbClr val="006885"/>
              </a:solidFill>
              <a:latin typeface="Bahnschrift Semi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Kết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006885"/>
                </a:solidFill>
                <a:latin typeface="Bahnschrift SemiCondensed" panose="020B0502040204020203" pitchFamily="34" charset="0"/>
              </a:rPr>
              <a:t>quả</a:t>
            </a:r>
            <a:r>
              <a:rPr lang="en-US" sz="2400" dirty="0">
                <a:solidFill>
                  <a:srgbClr val="006885"/>
                </a:solidFill>
                <a:latin typeface="Bahnschrift SemiCondensed" panose="020B0502040204020203" pitchFamily="34" charset="0"/>
              </a:rPr>
              <a:t>: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4E17E15-A558-590A-661B-576F435F4C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882906"/>
              </p:ext>
            </p:extLst>
          </p:nvPr>
        </p:nvGraphicFramePr>
        <p:xfrm>
          <a:off x="2603500" y="1621666"/>
          <a:ext cx="7404100" cy="5082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54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D9F4A-FD75-7F6D-1473-9C3930322965}"/>
              </a:ext>
            </a:extLst>
          </p:cNvPr>
          <p:cNvSpPr/>
          <p:nvPr/>
        </p:nvSpPr>
        <p:spPr>
          <a:xfrm>
            <a:off x="1609420" y="2050618"/>
            <a:ext cx="95090" cy="2885366"/>
          </a:xfrm>
          <a:prstGeom prst="rect">
            <a:avLst/>
          </a:prstGeom>
          <a:solidFill>
            <a:srgbClr val="DBA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E9991-FD4B-7676-BE7D-A6E605670373}"/>
              </a:ext>
            </a:extLst>
          </p:cNvPr>
          <p:cNvSpPr txBox="1"/>
          <p:nvPr/>
        </p:nvSpPr>
        <p:spPr>
          <a:xfrm>
            <a:off x="2209599" y="2670353"/>
            <a:ext cx="6527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TỔNG KẾT</a:t>
            </a:r>
            <a:endParaRPr lang="en-US" sz="5400" b="1" dirty="0">
              <a:solidFill>
                <a:srgbClr val="DBA51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6D9B7-F3AF-BD8A-F680-A95A2F53E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000" l="9428" r="89899">
                        <a14:foregroundMark x1="44444" y1="12000" x2="49832" y2="10750"/>
                        <a14:foregroundMark x1="41414" y1="9500" x2="50842" y2="9250"/>
                        <a14:foregroundMark x1="42761" y1="9250" x2="47475" y2="9000"/>
                        <a14:foregroundMark x1="49495" y1="70000" x2="56902" y2="73750"/>
                        <a14:backgroundMark x1="47138" y1="76750" x2="51178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05600" y="1854200"/>
            <a:ext cx="4314876" cy="46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TỔNG KẾT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134935" y="-3933800"/>
            <a:ext cx="1565975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49885-72B4-0379-5E6D-275813EDF5E2}"/>
              </a:ext>
            </a:extLst>
          </p:cNvPr>
          <p:cNvSpPr txBox="1"/>
          <p:nvPr/>
        </p:nvSpPr>
        <p:spPr>
          <a:xfrm>
            <a:off x="222515" y="978618"/>
            <a:ext cx="11390814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Cách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tốt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nhất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để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tránh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bị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theo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dõi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là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thường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xuyên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xóa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cookie,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dùng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tab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ẩn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danh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và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VPN.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Để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tránh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kỹ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thuật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dùng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favicon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thì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nên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dùng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tiện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ích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i="1" dirty="0">
                <a:solidFill>
                  <a:srgbClr val="006885"/>
                </a:solidFill>
                <a:latin typeface="#9Slide03 Ralewayv4020"/>
              </a:rPr>
              <a:t>favicon switches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,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xóa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Fcache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(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trong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Brave)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hoặc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xóa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thủ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công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file favicons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và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favicons-journal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trong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máy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dirty="0" err="1">
                <a:solidFill>
                  <a:srgbClr val="006885"/>
                </a:solidFill>
                <a:latin typeface="#9Slide03 Ralewayv4020"/>
              </a:rPr>
              <a:t>tính</a:t>
            </a:r>
            <a:r>
              <a:rPr lang="en-US" dirty="0">
                <a:solidFill>
                  <a:srgbClr val="006885"/>
                </a:solidFill>
                <a:latin typeface="#9Slide03 Ralewayv4020"/>
              </a:rPr>
              <a:t>.</a:t>
            </a:r>
            <a:endParaRPr lang="vi-VN" sz="1800" dirty="0">
              <a:solidFill>
                <a:srgbClr val="006885"/>
              </a:solidFill>
              <a:latin typeface="#9Slide03 Ralewayv40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3C6053-F775-D7EF-2B6D-A70D8BDE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44" y="2749360"/>
            <a:ext cx="793543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4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2740-A174-7D36-1ED8-D98BA516F989}"/>
              </a:ext>
            </a:extLst>
          </p:cNvPr>
          <p:cNvSpPr txBox="1"/>
          <p:nvPr/>
        </p:nvSpPr>
        <p:spPr>
          <a:xfrm>
            <a:off x="1143001" y="181746"/>
            <a:ext cx="675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TỔNG KẾT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2">
            <a:extLst>
              <a:ext uri="{FF2B5EF4-FFF2-40B4-BE49-F238E27FC236}">
                <a16:creationId xmlns:a16="http://schemas.microsoft.com/office/drawing/2014/main" id="{EB14A098-B80F-7F09-6616-2D82ECE90B71}"/>
              </a:ext>
            </a:extLst>
          </p:cNvPr>
          <p:cNvSpPr/>
          <p:nvPr/>
        </p:nvSpPr>
        <p:spPr>
          <a:xfrm rot="5400000">
            <a:off x="5134935" y="-3933800"/>
            <a:ext cx="1565975" cy="1139081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6885">
              <a:alpha val="1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49885-72B4-0379-5E6D-275813EDF5E2}"/>
              </a:ext>
            </a:extLst>
          </p:cNvPr>
          <p:cNvSpPr txBox="1"/>
          <p:nvPr/>
        </p:nvSpPr>
        <p:spPr>
          <a:xfrm>
            <a:off x="222515" y="978618"/>
            <a:ext cx="113908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>
                <a:solidFill>
                  <a:srgbClr val="006885"/>
                </a:solidFill>
                <a:latin typeface="#9Slide03 Ralewayv4020"/>
              </a:rPr>
              <a:t>Liên</a:t>
            </a:r>
            <a:r>
              <a:rPr lang="en-US" sz="1800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sz="1800" dirty="0" err="1">
                <a:solidFill>
                  <a:srgbClr val="006885"/>
                </a:solidFill>
                <a:latin typeface="#9Slide03 Ralewayv4020"/>
              </a:rPr>
              <a:t>hệ</a:t>
            </a:r>
            <a:r>
              <a:rPr lang="en-US" sz="1800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sz="1800" dirty="0" err="1">
                <a:solidFill>
                  <a:srgbClr val="006885"/>
                </a:solidFill>
                <a:latin typeface="#9Slide03 Ralewayv4020"/>
              </a:rPr>
              <a:t>pháp</a:t>
            </a:r>
            <a:r>
              <a:rPr lang="en-US" sz="1800" dirty="0">
                <a:solidFill>
                  <a:srgbClr val="006885"/>
                </a:solidFill>
                <a:latin typeface="#9Slide03 Ralewayv4020"/>
              </a:rPr>
              <a:t> </a:t>
            </a:r>
            <a:r>
              <a:rPr lang="en-US" sz="1800" dirty="0" err="1">
                <a:solidFill>
                  <a:srgbClr val="006885"/>
                </a:solidFill>
                <a:latin typeface="#9Slide03 Ralewayv4020"/>
              </a:rPr>
              <a:t>lý</a:t>
            </a:r>
            <a:endParaRPr lang="vi-VN" sz="1800" dirty="0">
              <a:solidFill>
                <a:srgbClr val="006885"/>
              </a:solidFill>
              <a:latin typeface="#9Slide03 Ralewayv4020"/>
            </a:endParaRPr>
          </a:p>
        </p:txBody>
      </p:sp>
    </p:spTree>
    <p:extLst>
      <p:ext uri="{BB962C8B-B14F-4D97-AF65-F5344CB8AC3E}">
        <p14:creationId xmlns:p14="http://schemas.microsoft.com/office/powerpoint/2010/main" val="363895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7785E9-7244-B55D-934E-56E8176EE9E1}"/>
              </a:ext>
            </a:extLst>
          </p:cNvPr>
          <p:cNvSpPr/>
          <p:nvPr/>
        </p:nvSpPr>
        <p:spPr>
          <a:xfrm>
            <a:off x="-14958" y="-10160"/>
            <a:ext cx="1651247" cy="6858000"/>
          </a:xfrm>
          <a:prstGeom prst="rect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36C70B-25BB-EFFD-CA73-6EFA8B6D183C}"/>
              </a:ext>
            </a:extLst>
          </p:cNvPr>
          <p:cNvGrpSpPr/>
          <p:nvPr/>
        </p:nvGrpSpPr>
        <p:grpSpPr>
          <a:xfrm>
            <a:off x="10250762" y="93531"/>
            <a:ext cx="1651247" cy="546222"/>
            <a:chOff x="254795" y="181746"/>
            <a:chExt cx="1651247" cy="5462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DC8D55-B150-758C-4C41-11A7703C7BD9}"/>
                </a:ext>
              </a:extLst>
            </p:cNvPr>
            <p:cNvSpPr/>
            <p:nvPr/>
          </p:nvSpPr>
          <p:spPr>
            <a:xfrm>
              <a:off x="254795" y="643412"/>
              <a:ext cx="1562469" cy="84556"/>
            </a:xfrm>
            <a:prstGeom prst="rect">
              <a:avLst/>
            </a:prstGeom>
            <a:solidFill>
              <a:srgbClr val="00688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E5F15B-70B1-F87F-6E44-1F0E7A8222D3}"/>
                </a:ext>
              </a:extLst>
            </p:cNvPr>
            <p:cNvSpPr txBox="1"/>
            <p:nvPr/>
          </p:nvSpPr>
          <p:spPr>
            <a:xfrm>
              <a:off x="254795" y="181746"/>
              <a:ext cx="16512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ĐỊNH NGHĨA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67650-C3D2-0091-9B24-1EC4C15A7036}"/>
              </a:ext>
            </a:extLst>
          </p:cNvPr>
          <p:cNvGrpSpPr/>
          <p:nvPr/>
        </p:nvGrpSpPr>
        <p:grpSpPr>
          <a:xfrm>
            <a:off x="2015058" y="1027474"/>
            <a:ext cx="9886951" cy="1444741"/>
            <a:chOff x="1906042" y="2465658"/>
            <a:chExt cx="9886951" cy="1444741"/>
          </a:xfrm>
        </p:grpSpPr>
        <p:sp>
          <p:nvSpPr>
            <p:cNvPr id="3" name="!!2">
              <a:extLst>
                <a:ext uri="{FF2B5EF4-FFF2-40B4-BE49-F238E27FC236}">
                  <a16:creationId xmlns:a16="http://schemas.microsoft.com/office/drawing/2014/main" id="{EE181122-1431-960A-F8DF-68EC78927E1E}"/>
                </a:ext>
              </a:extLst>
            </p:cNvPr>
            <p:cNvSpPr/>
            <p:nvPr/>
          </p:nvSpPr>
          <p:spPr>
            <a:xfrm rot="5400000">
              <a:off x="6127147" y="-1755447"/>
              <a:ext cx="1444741" cy="9886951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006885">
                <a:alpha val="10000"/>
              </a:srgb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6C3C2D-B3FA-450A-20B0-D72B1AFE9ABD}"/>
                </a:ext>
              </a:extLst>
            </p:cNvPr>
            <p:cNvSpPr txBox="1"/>
            <p:nvPr/>
          </p:nvSpPr>
          <p:spPr>
            <a:xfrm>
              <a:off x="2024062" y="2533514"/>
              <a:ext cx="9458324" cy="1125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Web tracking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là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một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cách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thức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(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cũng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có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thể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là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một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công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cụ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)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mà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trang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web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dùng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để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theo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dõi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dùng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.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B4DCB34-9246-3015-C82C-76050BE6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000" l="9428" r="89899">
                        <a14:foregroundMark x1="44444" y1="12000" x2="49832" y2="10750"/>
                        <a14:foregroundMark x1="41414" y1="9500" x2="50842" y2="9250"/>
                        <a14:foregroundMark x1="42761" y1="9250" x2="47475" y2="9000"/>
                        <a14:foregroundMark x1="49495" y1="70000" x2="56902" y2="73750"/>
                        <a14:backgroundMark x1="47138" y1="76750" x2="51178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6976" y="2859936"/>
            <a:ext cx="2821557" cy="3051699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3FAE0980-5F09-D4C6-9122-3CB75AAE5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6624237" y="3516345"/>
            <a:ext cx="3401372" cy="32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 flipV="1">
            <a:off x="0" y="-172720"/>
            <a:ext cx="12192000" cy="7386320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4E3CD-704D-F0E4-BDE6-17A0DE4F19B1}"/>
              </a:ext>
            </a:extLst>
          </p:cNvPr>
          <p:cNvSpPr txBox="1"/>
          <p:nvPr/>
        </p:nvSpPr>
        <p:spPr>
          <a:xfrm>
            <a:off x="0" y="26822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Cảm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ơn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mọi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người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đã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lắng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nghe</a:t>
            </a:r>
            <a:endParaRPr 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788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B8623566-03C7-AFD9-3598-287FFC5C2668}"/>
              </a:ext>
            </a:extLst>
          </p:cNvPr>
          <p:cNvSpPr/>
          <p:nvPr/>
        </p:nvSpPr>
        <p:spPr>
          <a:xfrm>
            <a:off x="0" y="5663952"/>
            <a:ext cx="12192000" cy="1194047"/>
          </a:xfrm>
          <a:prstGeom prst="rt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2F49941-AC74-A8DB-8BBC-46BD31E2CF5C}"/>
              </a:ext>
            </a:extLst>
          </p:cNvPr>
          <p:cNvSpPr/>
          <p:nvPr/>
        </p:nvSpPr>
        <p:spPr>
          <a:xfrm>
            <a:off x="0" y="5442013"/>
            <a:ext cx="12303760" cy="1415987"/>
          </a:xfrm>
          <a:prstGeom prst="rtTriangle">
            <a:avLst/>
          </a:prstGeom>
          <a:solidFill>
            <a:srgbClr val="00688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9C364-8B8F-EB72-A8D2-8847CE27BCA0}"/>
              </a:ext>
            </a:extLst>
          </p:cNvPr>
          <p:cNvSpPr/>
          <p:nvPr/>
        </p:nvSpPr>
        <p:spPr>
          <a:xfrm>
            <a:off x="0" y="754380"/>
            <a:ext cx="12192000" cy="45719"/>
          </a:xfrm>
          <a:prstGeom prst="rect">
            <a:avLst/>
          </a:prstGeom>
          <a:solidFill>
            <a:srgbClr val="0068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4CCE24-5D49-AA4F-3ED2-D3ECE05A07AE}"/>
              </a:ext>
            </a:extLst>
          </p:cNvPr>
          <p:cNvGrpSpPr/>
          <p:nvPr/>
        </p:nvGrpSpPr>
        <p:grpSpPr>
          <a:xfrm>
            <a:off x="0" y="1172881"/>
            <a:ext cx="2420230" cy="3221338"/>
            <a:chOff x="355599" y="1183191"/>
            <a:chExt cx="3156240" cy="39298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0A962D-AE1F-BD6B-191B-E6F5E29A6F19}"/>
                </a:ext>
              </a:extLst>
            </p:cNvPr>
            <p:cNvSpPr txBox="1"/>
            <p:nvPr/>
          </p:nvSpPr>
          <p:spPr>
            <a:xfrm>
              <a:off x="684876" y="3987786"/>
              <a:ext cx="2826963" cy="1125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lưu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trữ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những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hoạt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động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của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người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dùng</a:t>
              </a:r>
              <a:endPara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  <p:pic>
          <p:nvPicPr>
            <p:cNvPr id="1026" name="Picture 2" descr="Big cartoon box packaging for gifts parcels Vector Image">
              <a:extLst>
                <a:ext uri="{FF2B5EF4-FFF2-40B4-BE49-F238E27FC236}">
                  <a16:creationId xmlns:a16="http://schemas.microsoft.com/office/drawing/2014/main" id="{B495E670-0FF9-648B-0934-2D56804754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3" t="10514" r="14191" b="24369"/>
            <a:stretch/>
          </p:blipFill>
          <p:spPr bwMode="auto">
            <a:xfrm>
              <a:off x="355599" y="1183191"/>
              <a:ext cx="2712721" cy="2858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DBB94-409F-2B2A-86B2-2970DE5395DE}"/>
              </a:ext>
            </a:extLst>
          </p:cNvPr>
          <p:cNvGrpSpPr/>
          <p:nvPr/>
        </p:nvGrpSpPr>
        <p:grpSpPr>
          <a:xfrm>
            <a:off x="2398673" y="1301208"/>
            <a:ext cx="5625318" cy="3940386"/>
            <a:chOff x="2398673" y="1301208"/>
            <a:chExt cx="5625318" cy="39403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6007B9-BD5A-A35B-0507-CB80D60E1450}"/>
                </a:ext>
              </a:extLst>
            </p:cNvPr>
            <p:cNvSpPr txBox="1"/>
            <p:nvPr/>
          </p:nvSpPr>
          <p:spPr>
            <a:xfrm>
              <a:off x="4681126" y="1301208"/>
              <a:ext cx="1264500" cy="511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sở</a:t>
              </a:r>
              <a:r>
                <a:rPr lang="vi-VN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vi-VN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thích</a:t>
              </a:r>
              <a:endPara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8C57E7-CC53-D81D-C57A-7AD52C938279}"/>
                </a:ext>
              </a:extLst>
            </p:cNvPr>
            <p:cNvGrpSpPr/>
            <p:nvPr/>
          </p:nvGrpSpPr>
          <p:grpSpPr>
            <a:xfrm>
              <a:off x="2398673" y="1956447"/>
              <a:ext cx="5625318" cy="3285147"/>
              <a:chOff x="3803049" y="2359663"/>
              <a:chExt cx="6304653" cy="3672172"/>
            </a:xfrm>
          </p:grpSpPr>
          <p:pic>
            <p:nvPicPr>
              <p:cNvPr id="1030" name="Picture 6" descr="Open parcel box icon cartoon style Royalty Free Vector Image">
                <a:extLst>
                  <a:ext uri="{FF2B5EF4-FFF2-40B4-BE49-F238E27FC236}">
                    <a16:creationId xmlns:a16="http://schemas.microsoft.com/office/drawing/2014/main" id="{967FF872-56D6-B819-C206-2DEEEB3D8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448" b="22123"/>
              <a:stretch/>
            </p:blipFill>
            <p:spPr bwMode="auto">
              <a:xfrm>
                <a:off x="4939378" y="3351311"/>
                <a:ext cx="3740785" cy="2680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Arrow: Curved Left 16">
                <a:extLst>
                  <a:ext uri="{FF2B5EF4-FFF2-40B4-BE49-F238E27FC236}">
                    <a16:creationId xmlns:a16="http://schemas.microsoft.com/office/drawing/2014/main" id="{F007A31B-1DCF-DE2E-102C-1D0FFF089DB2}"/>
                  </a:ext>
                </a:extLst>
              </p:cNvPr>
              <p:cNvSpPr/>
              <p:nvPr/>
            </p:nvSpPr>
            <p:spPr>
              <a:xfrm rot="15297101">
                <a:off x="7519369" y="2265748"/>
                <a:ext cx="1071622" cy="2240403"/>
              </a:xfrm>
              <a:prstGeom prst="curvedLeftArrow">
                <a:avLst>
                  <a:gd name="adj1" fmla="val 25000"/>
                  <a:gd name="adj2" fmla="val 50000"/>
                  <a:gd name="adj3" fmla="val 522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urved Left 17">
                <a:extLst>
                  <a:ext uri="{FF2B5EF4-FFF2-40B4-BE49-F238E27FC236}">
                    <a16:creationId xmlns:a16="http://schemas.microsoft.com/office/drawing/2014/main" id="{D54E2EA4-E3BC-C0BF-AC5D-45F6319D6A4A}"/>
                  </a:ext>
                </a:extLst>
              </p:cNvPr>
              <p:cNvSpPr/>
              <p:nvPr/>
            </p:nvSpPr>
            <p:spPr>
              <a:xfrm rot="6302899" flipH="1">
                <a:off x="5180950" y="2275790"/>
                <a:ext cx="1071622" cy="2240403"/>
              </a:xfrm>
              <a:prstGeom prst="curvedLeftArrow">
                <a:avLst>
                  <a:gd name="adj1" fmla="val 25000"/>
                  <a:gd name="adj2" fmla="val 50000"/>
                  <a:gd name="adj3" fmla="val 5227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Up 18">
                <a:extLst>
                  <a:ext uri="{FF2B5EF4-FFF2-40B4-BE49-F238E27FC236}">
                    <a16:creationId xmlns:a16="http://schemas.microsoft.com/office/drawing/2014/main" id="{FAB008A1-5242-244B-F129-ECB0C70DF7DA}"/>
                  </a:ext>
                </a:extLst>
              </p:cNvPr>
              <p:cNvSpPr/>
              <p:nvPr/>
            </p:nvSpPr>
            <p:spPr>
              <a:xfrm>
                <a:off x="6668339" y="2359663"/>
                <a:ext cx="406400" cy="1821081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6667D1-FCE0-C4D4-3F2D-AD00823166BE}"/>
                  </a:ext>
                </a:extLst>
              </p:cNvPr>
              <p:cNvSpPr txBox="1"/>
              <p:nvPr/>
            </p:nvSpPr>
            <p:spPr>
              <a:xfrm>
                <a:off x="3803049" y="3527285"/>
                <a:ext cx="1666410" cy="63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vi-VN" sz="2400" dirty="0" err="1">
                    <a:solidFill>
                      <a:srgbClr val="006885"/>
                    </a:solidFill>
                    <a:latin typeface="Bahnschrift SemiCondensed" panose="020B0502040204020203" pitchFamily="34" charset="0"/>
                  </a:rPr>
                  <a:t>thói</a:t>
                </a:r>
                <a:r>
                  <a:rPr lang="vi-VN" sz="2400" dirty="0">
                    <a:solidFill>
                      <a:srgbClr val="006885"/>
                    </a:solidFill>
                    <a:latin typeface="Bahnschrift SemiCondensed" panose="020B0502040204020203" pitchFamily="34" charset="0"/>
                  </a:rPr>
                  <a:t> quen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AA96CC-9419-F764-F132-E463A3A228BB}"/>
                  </a:ext>
                </a:extLst>
              </p:cNvPr>
              <p:cNvSpPr txBox="1"/>
              <p:nvPr/>
            </p:nvSpPr>
            <p:spPr>
              <a:xfrm>
                <a:off x="8544560" y="3574052"/>
                <a:ext cx="1563142" cy="571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vi-VN" sz="2400" dirty="0" err="1">
                    <a:solidFill>
                      <a:srgbClr val="006885"/>
                    </a:solidFill>
                    <a:latin typeface="Bahnschrift SemiCondensed" panose="020B0502040204020203" pitchFamily="34" charset="0"/>
                  </a:rPr>
                  <a:t>lịch</a:t>
                </a:r>
                <a:r>
                  <a:rPr lang="vi-VN" sz="2400" dirty="0">
                    <a:solidFill>
                      <a:srgbClr val="006885"/>
                    </a:solidFill>
                    <a:latin typeface="Bahnschrift SemiCondensed" panose="020B0502040204020203" pitchFamily="34" charset="0"/>
                  </a:rPr>
                  <a:t> </a:t>
                </a:r>
                <a:r>
                  <a:rPr lang="vi-VN" sz="2400" dirty="0" err="1">
                    <a:solidFill>
                      <a:srgbClr val="006885"/>
                    </a:solidFill>
                    <a:latin typeface="Bahnschrift SemiCondensed" panose="020B0502040204020203" pitchFamily="34" charset="0"/>
                  </a:rPr>
                  <a:t>sử</a:t>
                </a:r>
                <a:r>
                  <a:rPr lang="vi-VN" sz="2400" dirty="0">
                    <a:solidFill>
                      <a:srgbClr val="006885"/>
                    </a:solidFill>
                    <a:latin typeface="Bahnschrift SemiCondensed" panose="020B0502040204020203" pitchFamily="34" charset="0"/>
                  </a:rPr>
                  <a:t>,... 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93AD42-8654-1666-EB1D-61DF8625E81C}"/>
              </a:ext>
            </a:extLst>
          </p:cNvPr>
          <p:cNvGrpSpPr/>
          <p:nvPr/>
        </p:nvGrpSpPr>
        <p:grpSpPr>
          <a:xfrm>
            <a:off x="8246536" y="2228761"/>
            <a:ext cx="3316692" cy="3949079"/>
            <a:chOff x="8246536" y="2228761"/>
            <a:chExt cx="3316692" cy="39490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C278BC-FE5B-474A-5C2E-016A3FD5E17D}"/>
                </a:ext>
              </a:extLst>
            </p:cNvPr>
            <p:cNvSpPr txBox="1"/>
            <p:nvPr/>
          </p:nvSpPr>
          <p:spPr>
            <a:xfrm>
              <a:off x="8799217" y="2228761"/>
              <a:ext cx="2764011" cy="57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Quảng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cáo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lừa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đảo</a:t>
              </a:r>
              <a:r>
                <a:rPr lang="en-US" sz="2400" dirty="0">
                  <a:solidFill>
                    <a:srgbClr val="006885"/>
                  </a:solidFill>
                  <a:latin typeface="Bahnschrift SemiCondensed" panose="020B0502040204020203" pitchFamily="34" charset="0"/>
                </a:rPr>
                <a:t>,…</a:t>
              </a:r>
              <a:endParaRPr lang="vi-VN" sz="2400" dirty="0">
                <a:solidFill>
                  <a:srgbClr val="006885"/>
                </a:solidFill>
                <a:latin typeface="Bahnschrift SemiCondensed" panose="020B0502040204020203" pitchFamily="34" charset="0"/>
              </a:endParaRPr>
            </a:p>
          </p:txBody>
        </p:sp>
        <p:pic>
          <p:nvPicPr>
            <p:cNvPr id="1034" name="Picture 10" descr="Hình ảnh Cartoon Thời Gian Di động Cửa Hàng Trực Tuyến Minh Họa Mua Sắm PNG  , Mua Sắm, Điện Thoại Di động, Cửa Hàng PNG miễn phí tải tập tin PSDComment">
              <a:extLst>
                <a:ext uri="{FF2B5EF4-FFF2-40B4-BE49-F238E27FC236}">
                  <a16:creationId xmlns:a16="http://schemas.microsoft.com/office/drawing/2014/main" id="{902829B4-415B-5D11-965A-221BB6857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536" y="2861148"/>
              <a:ext cx="3316692" cy="331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F94A679-30BB-5B07-0F5C-2FC35F212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00" b="90000" l="9428" r="89899">
                        <a14:foregroundMark x1="44444" y1="12000" x2="49832" y2="10750"/>
                        <a14:foregroundMark x1="41414" y1="9500" x2="50842" y2="9250"/>
                        <a14:foregroundMark x1="42761" y1="9250" x2="47475" y2="9000"/>
                        <a14:foregroundMark x1="49495" y1="70000" x2="56902" y2="73750"/>
                        <a14:backgroundMark x1="47138" y1="76750" x2="51178" y2="8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62680" y="2427754"/>
            <a:ext cx="2821557" cy="305169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1E4F185-FD95-87C3-C206-A5CA4D570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14449941" y="3084163"/>
            <a:ext cx="3401372" cy="32351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CFEEB4C-3F7B-B0C5-D3E6-23C5B6E7FFB5}"/>
              </a:ext>
            </a:extLst>
          </p:cNvPr>
          <p:cNvGrpSpPr/>
          <p:nvPr/>
        </p:nvGrpSpPr>
        <p:grpSpPr>
          <a:xfrm>
            <a:off x="428889" y="184893"/>
            <a:ext cx="2983672" cy="535785"/>
            <a:chOff x="254795" y="181746"/>
            <a:chExt cx="2983672" cy="5357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9F0AFB-D7AA-62AC-F017-6DBAE933FF45}"/>
                </a:ext>
              </a:extLst>
            </p:cNvPr>
            <p:cNvSpPr/>
            <p:nvPr/>
          </p:nvSpPr>
          <p:spPr>
            <a:xfrm>
              <a:off x="254795" y="643412"/>
              <a:ext cx="2587614" cy="74119"/>
            </a:xfrm>
            <a:prstGeom prst="rect">
              <a:avLst/>
            </a:prstGeom>
            <a:solidFill>
              <a:srgbClr val="00688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3EB9E-D61C-0C67-5273-47AB92F59F52}"/>
                </a:ext>
              </a:extLst>
            </p:cNvPr>
            <p:cNvSpPr txBox="1"/>
            <p:nvPr/>
          </p:nvSpPr>
          <p:spPr>
            <a:xfrm>
              <a:off x="254795" y="181746"/>
              <a:ext cx="29836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Mục</a:t>
              </a:r>
              <a:r>
                <a:rPr lang="en-US" sz="2400" dirty="0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đích</a:t>
              </a:r>
              <a:r>
                <a:rPr lang="en-US" sz="2400" dirty="0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của</a:t>
              </a:r>
              <a:r>
                <a:rPr lang="en-US" sz="2400" dirty="0">
                  <a:solidFill>
                    <a:srgbClr val="006885"/>
                  </a:solidFill>
                  <a:latin typeface="Bahnschrift SemiBold SemiConden" panose="020B0502040204020203" pitchFamily="34" charset="0"/>
                </a:rPr>
                <a:t> tracker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44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D9F4A-FD75-7F6D-1473-9C3930322965}"/>
              </a:ext>
            </a:extLst>
          </p:cNvPr>
          <p:cNvSpPr/>
          <p:nvPr/>
        </p:nvSpPr>
        <p:spPr>
          <a:xfrm>
            <a:off x="1609420" y="2050618"/>
            <a:ext cx="95090" cy="2885366"/>
          </a:xfrm>
          <a:prstGeom prst="rect">
            <a:avLst/>
          </a:prstGeom>
          <a:solidFill>
            <a:srgbClr val="DBA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E9991-FD4B-7676-BE7D-A6E605670373}"/>
              </a:ext>
            </a:extLst>
          </p:cNvPr>
          <p:cNvSpPr txBox="1"/>
          <p:nvPr/>
        </p:nvSpPr>
        <p:spPr>
          <a:xfrm>
            <a:off x="2219759" y="1674673"/>
            <a:ext cx="65273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dirty="0" err="1">
                <a:solidFill>
                  <a:srgbClr val="DBA510"/>
                </a:solidFill>
                <a:latin typeface="Bahnschrift SemiBold SemiConden" panose="020B0502040204020203" pitchFamily="34" charset="0"/>
              </a:rPr>
              <a:t>Phần</a:t>
            </a:r>
            <a:r>
              <a:rPr lang="vi-VN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2</a:t>
            </a:r>
            <a:r>
              <a:rPr lang="vi-VN" sz="60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r>
              <a:rPr lang="en-US" sz="54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CÁC KĨ THUẬT WEB TRACKING</a:t>
            </a:r>
          </a:p>
        </p:txBody>
      </p:sp>
      <p:pic>
        <p:nvPicPr>
          <p:cNvPr id="5122" name="Picture 2" descr="Xử lý sự cố Kiểm tra mạng máy tính Skill Chương trình máy tính, lập kế  hoạch phát triển, phim hoạt hình 3D, động vật png | PNGEgg">
            <a:extLst>
              <a:ext uri="{FF2B5EF4-FFF2-40B4-BE49-F238E27FC236}">
                <a16:creationId xmlns:a16="http://schemas.microsoft.com/office/drawing/2014/main" id="{8B1571DB-C914-DCD9-0395-DAC44A8A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556" y1="21333" x2="59111" y2="23111"/>
                        <a14:foregroundMark x1="59111" y1="23111" x2="52444" y2="29778"/>
                        <a14:foregroundMark x1="52444" y1="29778" x2="48667" y2="3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797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00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1EAB80-F1AE-1EA1-28B9-0C0760E1CEE2}"/>
              </a:ext>
            </a:extLst>
          </p:cNvPr>
          <p:cNvSpPr/>
          <p:nvPr/>
        </p:nvSpPr>
        <p:spPr>
          <a:xfrm>
            <a:off x="0" y="937857"/>
            <a:ext cx="12192000" cy="45719"/>
          </a:xfrm>
          <a:prstGeom prst="rect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8DC9F9D-D9E7-A377-847F-0209BED82992}"/>
              </a:ext>
            </a:extLst>
          </p:cNvPr>
          <p:cNvSpPr/>
          <p:nvPr/>
        </p:nvSpPr>
        <p:spPr>
          <a:xfrm rot="10800000">
            <a:off x="9367520" y="-1"/>
            <a:ext cx="2824480" cy="602106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glow rad="203200">
              <a:schemeClr val="bg1">
                <a:lumMod val="85000"/>
                <a:alpha val="40000"/>
              </a:schemeClr>
            </a:glow>
            <a:outerShdw blurRad="50800" dist="50800" dir="10860000" sx="111000" sy="111000" algn="ctr" rotWithShape="0">
              <a:schemeClr val="bg1">
                <a:lumMod val="75000"/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58A3F-D2BD-03B1-115A-37AC8091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895497" y="1755768"/>
            <a:ext cx="6021064" cy="2509521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CA31A9D-02BB-954A-EBA2-27E30474805A}"/>
              </a:ext>
            </a:extLst>
          </p:cNvPr>
          <p:cNvSpPr/>
          <p:nvPr/>
        </p:nvSpPr>
        <p:spPr>
          <a:xfrm rot="14612114">
            <a:off x="11597272" y="5131304"/>
            <a:ext cx="299385" cy="2011807"/>
          </a:xfrm>
          <a:prstGeom prst="triangle">
            <a:avLst/>
          </a:prstGeom>
          <a:solidFill>
            <a:srgbClr val="006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0CCC3-8041-F666-1DB0-9BD312DCB0DF}"/>
              </a:ext>
            </a:extLst>
          </p:cNvPr>
          <p:cNvSpPr txBox="1"/>
          <p:nvPr/>
        </p:nvSpPr>
        <p:spPr>
          <a:xfrm>
            <a:off x="1058902" y="335426"/>
            <a:ext cx="67532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6885"/>
                </a:solidFill>
                <a:latin typeface="Bahnschrift SemiBold SemiConden" panose="020B0502040204020203" pitchFamily="34" charset="0"/>
              </a:rPr>
              <a:t>CÁC KĨ THUẬT WEB TRACKING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A7AFC-28DF-ECD8-E026-980A0BCB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5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D9F4A-FD75-7F6D-1473-9C3930322965}"/>
              </a:ext>
            </a:extLst>
          </p:cNvPr>
          <p:cNvSpPr/>
          <p:nvPr/>
        </p:nvSpPr>
        <p:spPr>
          <a:xfrm>
            <a:off x="1609420" y="2050618"/>
            <a:ext cx="95090" cy="2885366"/>
          </a:xfrm>
          <a:prstGeom prst="rect">
            <a:avLst/>
          </a:prstGeom>
          <a:solidFill>
            <a:srgbClr val="DBA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E9991-FD4B-7676-BE7D-A6E605670373}"/>
              </a:ext>
            </a:extLst>
          </p:cNvPr>
          <p:cNvSpPr txBox="1"/>
          <p:nvPr/>
        </p:nvSpPr>
        <p:spPr>
          <a:xfrm>
            <a:off x="2219759" y="1674673"/>
            <a:ext cx="65273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 err="1">
                <a:solidFill>
                  <a:srgbClr val="DBA510"/>
                </a:solidFill>
                <a:latin typeface="Bahnschrift SemiBold SemiConden" panose="020B0502040204020203" pitchFamily="34" charset="0"/>
              </a:rPr>
              <a:t>Phần</a:t>
            </a:r>
            <a:r>
              <a:rPr lang="vi-VN" sz="48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48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3</a:t>
            </a:r>
            <a:r>
              <a:rPr lang="vi-VN" sz="48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:</a:t>
            </a:r>
          </a:p>
          <a:p>
            <a:r>
              <a:rPr lang="en-US" sz="4400" b="1" dirty="0">
                <a:solidFill>
                  <a:srgbClr val="DBA510"/>
                </a:solidFill>
                <a:latin typeface="Bahnschrift SemiBold SemiConden" panose="020B0502040204020203" pitchFamily="34" charset="0"/>
              </a:rPr>
              <a:t>KĨ THUẬT SỬ DỤNG COOKIES, WEB BEACON, CANVAS FINGERPRINTING VÀ KĨ THUẬT SỬ DỤNG FAVICON</a:t>
            </a:r>
          </a:p>
        </p:txBody>
      </p:sp>
      <p:pic>
        <p:nvPicPr>
          <p:cNvPr id="2" name="Picture 4" descr="My first animation! It's a cookie! by Gokce Kurt on Dribbble">
            <a:extLst>
              <a:ext uri="{FF2B5EF4-FFF2-40B4-BE49-F238E27FC236}">
                <a16:creationId xmlns:a16="http://schemas.microsoft.com/office/drawing/2014/main" id="{40E72243-5451-D3E3-4B04-3B67DE94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99" y="334802"/>
            <a:ext cx="3750457" cy="281284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ersonalize Your Web App with a Favicon, Completely Free of Cost! | by  Rajat M | Medium">
            <a:extLst>
              <a:ext uri="{FF2B5EF4-FFF2-40B4-BE49-F238E27FC236}">
                <a16:creationId xmlns:a16="http://schemas.microsoft.com/office/drawing/2014/main" id="{710EA448-1F0D-6DB6-CDC0-070B172C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66" y="4034850"/>
            <a:ext cx="2309713" cy="22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1762</Words>
  <Application>Microsoft Office PowerPoint</Application>
  <PresentationFormat>Widescreen</PresentationFormat>
  <Paragraphs>178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#9Slide03 Ralewayv4020</vt:lpstr>
      <vt:lpstr>Arial</vt:lpstr>
      <vt:lpstr>Arial Narrow</vt:lpstr>
      <vt:lpstr>Bahnschrift SemiBold Condensed</vt:lpstr>
      <vt:lpstr>Bahnschrift SemiBold SemiConden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nttram1803@gmail.com</dc:creator>
  <cp:lastModifiedBy>Nguyễn Xuân Trường</cp:lastModifiedBy>
  <cp:revision>22</cp:revision>
  <dcterms:created xsi:type="dcterms:W3CDTF">2022-09-30T06:33:34Z</dcterms:created>
  <dcterms:modified xsi:type="dcterms:W3CDTF">2022-12-14T18:11:04Z</dcterms:modified>
</cp:coreProperties>
</file>